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419" r:id="rId2"/>
    <p:sldId id="421" r:id="rId3"/>
    <p:sldId id="465" r:id="rId4"/>
    <p:sldId id="423" r:id="rId5"/>
    <p:sldId id="424" r:id="rId6"/>
    <p:sldId id="471" r:id="rId7"/>
    <p:sldId id="478" r:id="rId8"/>
    <p:sldId id="479" r:id="rId9"/>
    <p:sldId id="472" r:id="rId10"/>
    <p:sldId id="480" r:id="rId11"/>
    <p:sldId id="427" r:id="rId12"/>
    <p:sldId id="481" r:id="rId13"/>
    <p:sldId id="483" r:id="rId14"/>
    <p:sldId id="484" r:id="rId15"/>
    <p:sldId id="485" r:id="rId16"/>
    <p:sldId id="486" r:id="rId17"/>
    <p:sldId id="487" r:id="rId18"/>
    <p:sldId id="488" r:id="rId19"/>
    <p:sldId id="489" r:id="rId20"/>
    <p:sldId id="490" r:id="rId21"/>
    <p:sldId id="491" r:id="rId22"/>
    <p:sldId id="492" r:id="rId23"/>
    <p:sldId id="493" r:id="rId24"/>
    <p:sldId id="494" r:id="rId25"/>
    <p:sldId id="495" r:id="rId26"/>
    <p:sldId id="496" r:id="rId27"/>
    <p:sldId id="497" r:id="rId28"/>
    <p:sldId id="499" r:id="rId29"/>
    <p:sldId id="500" r:id="rId30"/>
    <p:sldId id="502" r:id="rId31"/>
    <p:sldId id="503" r:id="rId32"/>
    <p:sldId id="504" r:id="rId33"/>
    <p:sldId id="505" r:id="rId34"/>
    <p:sldId id="506" r:id="rId35"/>
    <p:sldId id="507" r:id="rId36"/>
    <p:sldId id="508"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521" r:id="rId50"/>
    <p:sldId id="522" r:id="rId51"/>
    <p:sldId id="523" r:id="rId52"/>
    <p:sldId id="524" r:id="rId53"/>
    <p:sldId id="525" r:id="rId54"/>
    <p:sldId id="526" r:id="rId55"/>
    <p:sldId id="527" r:id="rId56"/>
    <p:sldId id="528" r:id="rId57"/>
    <p:sldId id="529" r:id="rId58"/>
    <p:sldId id="418" r:id="rId5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53" d="100"/>
          <a:sy n="153" d="100"/>
        </p:scale>
        <p:origin x="522" y="138"/>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2021-9-29</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2021-9-29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2021-9-29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2021-9-29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2021-9-29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2021-9-29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2021-9-29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2021-9-29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2021-9-29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2021-9-29</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tags" Target="../tags/tag88.xml"/><Relationship Id="rId3" Type="http://schemas.openxmlformats.org/officeDocument/2006/relationships/tags" Target="../tags/tag73.xml"/><Relationship Id="rId21" Type="http://schemas.openxmlformats.org/officeDocument/2006/relationships/image" Target="../media/image5.tmp"/><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20" Type="http://schemas.openxmlformats.org/officeDocument/2006/relationships/slideLayout" Target="../slideLayouts/slideLayout7.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tags" Target="../tags/tag89.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4.xml"/><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5.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6.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99.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slideLayout" Target="../slideLayouts/slideLayout2.xml"/><Relationship Id="rId7" Type="http://schemas.openxmlformats.org/officeDocument/2006/relationships/oleObject" Target="../embeddings/oleObject2.bin"/><Relationship Id="rId2" Type="http://schemas.openxmlformats.org/officeDocument/2006/relationships/tags" Target="../tags/tag100.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tags" Target="../tags/tag10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slideLayout" Target="../slideLayouts/slideLayout7.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 Type="http://schemas.openxmlformats.org/officeDocument/2006/relationships/tags" Target="../tags/tag103.xml"/><Relationship Id="rId16" Type="http://schemas.openxmlformats.org/officeDocument/2006/relationships/tags" Target="../tags/tag117.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19" Type="http://schemas.openxmlformats.org/officeDocument/2006/relationships/image" Target="../media/image5.tmp"/><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s/_rels/slide2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slideLayout" Target="../slideLayouts/slideLayout2.xml"/><Relationship Id="rId7" Type="http://schemas.openxmlformats.org/officeDocument/2006/relationships/oleObject" Target="../embeddings/oleObject4.bin"/><Relationship Id="rId2" Type="http://schemas.openxmlformats.org/officeDocument/2006/relationships/tags" Target="../tags/tag119.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slideLayout" Target="../slideLayouts/slideLayout2.xml"/><Relationship Id="rId7" Type="http://schemas.openxmlformats.org/officeDocument/2006/relationships/oleObject" Target="../embeddings/oleObject5.bin"/><Relationship Id="rId2" Type="http://schemas.openxmlformats.org/officeDocument/2006/relationships/tags" Target="../tags/tag120.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21.xml"/><Relationship Id="rId5"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slideLayout" Target="../slideLayouts/slideLayout2.xml"/><Relationship Id="rId7" Type="http://schemas.openxmlformats.org/officeDocument/2006/relationships/oleObject" Target="../embeddings/oleObject6.bin"/><Relationship Id="rId2" Type="http://schemas.openxmlformats.org/officeDocument/2006/relationships/tags" Target="../tags/tag122.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23.xml"/><Relationship Id="rId5" Type="http://schemas.openxmlformats.org/officeDocument/2006/relationships/image" Target="../media/image3.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24.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slideLayout" Target="../slideLayouts/slideLayout7.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tags" Target="../tags/tag139.xml"/><Relationship Id="rId10" Type="http://schemas.openxmlformats.org/officeDocument/2006/relationships/tags" Target="../tags/tag134.xml"/><Relationship Id="rId19" Type="http://schemas.openxmlformats.org/officeDocument/2006/relationships/image" Target="../media/image5.tmp"/><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42.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slideLayout" Target="../slideLayouts/slideLayout2.xml"/><Relationship Id="rId7" Type="http://schemas.openxmlformats.org/officeDocument/2006/relationships/oleObject" Target="../embeddings/oleObject7.bin"/><Relationship Id="rId2" Type="http://schemas.openxmlformats.org/officeDocument/2006/relationships/tags" Target="../tags/tag143.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4.png"/><Relationship Id="rId10" Type="http://schemas.openxmlformats.org/officeDocument/2006/relationships/image" Target="../media/image14.wmf"/><Relationship Id="rId4" Type="http://schemas.openxmlformats.org/officeDocument/2006/relationships/image" Target="../media/image1.jpeg"/><Relationship Id="rId9"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44.xml"/><Relationship Id="rId5" Type="http://schemas.openxmlformats.org/officeDocument/2006/relationships/image" Target="../media/image3.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45.xml"/><Relationship Id="rId5" Type="http://schemas.openxmlformats.org/officeDocument/2006/relationships/image" Target="../media/image3.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46.xml"/><Relationship Id="rId5" Type="http://schemas.openxmlformats.org/officeDocument/2006/relationships/image" Target="../media/image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slideLayout" Target="../slideLayouts/slideLayout7.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 Type="http://schemas.openxmlformats.org/officeDocument/2006/relationships/tags" Target="../tags/tag148.xml"/><Relationship Id="rId16" Type="http://schemas.openxmlformats.org/officeDocument/2006/relationships/tags" Target="../tags/tag162.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tags" Target="../tags/tag161.xml"/><Relationship Id="rId10" Type="http://schemas.openxmlformats.org/officeDocument/2006/relationships/tags" Target="../tags/tag156.xml"/><Relationship Id="rId19" Type="http://schemas.openxmlformats.org/officeDocument/2006/relationships/image" Target="../media/image5.tmp"/><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s>
</file>

<file path=ppt/slides/_rels/slide3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slideLayout" Target="../slideLayouts/slideLayout2.xml"/><Relationship Id="rId7" Type="http://schemas.openxmlformats.org/officeDocument/2006/relationships/oleObject" Target="../embeddings/oleObject9.bin"/><Relationship Id="rId2" Type="http://schemas.openxmlformats.org/officeDocument/2006/relationships/tags" Target="../tags/tag164.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65.xml"/><Relationship Id="rId5" Type="http://schemas.openxmlformats.org/officeDocument/2006/relationships/image" Target="../media/image3.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3" Type="http://schemas.openxmlformats.org/officeDocument/2006/relationships/tags" Target="../tags/tag168.xml"/><Relationship Id="rId21" Type="http://schemas.openxmlformats.org/officeDocument/2006/relationships/image" Target="../media/image5.tmp"/><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slideLayout" Target="../slideLayouts/slideLayout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tags" Target="../tags/tag184.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5.xml"/><Relationship Id="rId5" Type="http://schemas.openxmlformats.org/officeDocument/2006/relationships/image" Target="../media/image3.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slideLayout" Target="../slideLayouts/slideLayout2.xml"/><Relationship Id="rId7" Type="http://schemas.openxmlformats.org/officeDocument/2006/relationships/oleObject" Target="../embeddings/oleObject10.bin"/><Relationship Id="rId2" Type="http://schemas.openxmlformats.org/officeDocument/2006/relationships/tags" Target="../tags/tag186.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3.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8.xml"/><Relationship Id="rId5" Type="http://schemas.openxmlformats.org/officeDocument/2006/relationships/image" Target="../media/image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89.xml"/><Relationship Id="rId5" Type="http://schemas.openxmlformats.org/officeDocument/2006/relationships/image" Target="../media/image3.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0.xml"/><Relationship Id="rId5" Type="http://schemas.openxmlformats.org/officeDocument/2006/relationships/image" Target="../media/image3.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1.xml"/><Relationship Id="rId5" Type="http://schemas.openxmlformats.org/officeDocument/2006/relationships/image" Target="../media/image3.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2.xml"/><Relationship Id="rId5" Type="http://schemas.openxmlformats.org/officeDocument/2006/relationships/image" Target="../media/image3.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3.xml"/><Relationship Id="rId5" Type="http://schemas.openxmlformats.org/officeDocument/2006/relationships/image" Target="../media/image3.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4.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5.xml"/><Relationship Id="rId5" Type="http://schemas.openxmlformats.org/officeDocument/2006/relationships/image" Target="../media/image3.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6.xml"/><Relationship Id="rId5" Type="http://schemas.openxmlformats.org/officeDocument/2006/relationships/image" Target="../media/image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98.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slideLayout" Target="../slideLayouts/slideLayout2.xml"/><Relationship Id="rId7" Type="http://schemas.openxmlformats.org/officeDocument/2006/relationships/oleObject" Target="../embeddings/oleObject11.bin"/><Relationship Id="rId2" Type="http://schemas.openxmlformats.org/officeDocument/2006/relationships/tags" Target="../tags/tag199.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0.xml"/><Relationship Id="rId5" Type="http://schemas.openxmlformats.org/officeDocument/2006/relationships/image" Target="../media/image3.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slideLayout" Target="../slideLayouts/slideLayout2.xml"/><Relationship Id="rId7" Type="http://schemas.openxmlformats.org/officeDocument/2006/relationships/oleObject" Target="../embeddings/oleObject12.bin"/><Relationship Id="rId2" Type="http://schemas.openxmlformats.org/officeDocument/2006/relationships/tags" Target="../tags/tag201.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2.xml"/><Relationship Id="rId5" Type="http://schemas.openxmlformats.org/officeDocument/2006/relationships/image" Target="../media/image3.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03.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smtClean="0">
                <a:ln>
                  <a:solidFill>
                    <a:srgbClr val="FFFFFF"/>
                  </a:solidFill>
                </a:ln>
                <a:solidFill>
                  <a:schemeClr val="bg1"/>
                </a:solidFill>
                <a:effectLst>
                  <a:outerShdw blurRad="50800" dist="38100" dir="5400000" algn="t" rotWithShape="0">
                    <a:prstClr val="black">
                      <a:alpha val="40000"/>
                    </a:prstClr>
                  </a:outerShdw>
                </a:effectLst>
              </a:rPr>
              <a:t>工程技术经济</a:t>
            </a:r>
            <a:endParaRPr lang="zh-CN" altLang="en-US" sz="5400" b="1" dirty="0">
              <a:ln>
                <a:solidFill>
                  <a:srgbClr val="FFFFFF"/>
                </a:solidFill>
              </a:ln>
              <a:solidFill>
                <a:schemeClr val="bg1"/>
              </a:solidFill>
              <a:effectLst>
                <a:outerShdw blurRad="50800" dist="38100" dir="5400000" algn="t" rotWithShape="0">
                  <a:prstClr val="black">
                    <a:alpha val="40000"/>
                  </a:prstClr>
                </a:outerShdw>
              </a:effectLst>
            </a:endParaRP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a:t>
            </a:r>
            <a:r>
              <a:rPr lang="zh-CN" altLang="en-US" dirty="0" smtClean="0">
                <a:solidFill>
                  <a:srgbClr val="FFFFFF"/>
                </a:solidFill>
                <a:cs typeface="+mn-ea"/>
                <a:sym typeface="+mn-lt"/>
              </a:rPr>
              <a:t>人</a:t>
            </a:r>
            <a:r>
              <a:rPr kumimoji="0" lang="zh-CN" altLang="en-US" sz="1500" b="0" i="0" u="none" strike="noStrike" kern="1200" cap="none" spc="0" normalizeH="0" baseline="0" noProof="0" dirty="0" smtClean="0">
                <a:ln>
                  <a:noFill/>
                </a:ln>
                <a:solidFill>
                  <a:srgbClr val="FFFFFF"/>
                </a:solidFill>
                <a:effectLst/>
                <a:uLnTx/>
                <a:uFillTx/>
                <a:cs typeface="+mn-ea"/>
                <a:sym typeface="+mn-lt"/>
              </a:rPr>
              <a:t>：</a:t>
            </a:r>
            <a:r>
              <a:rPr lang="zh-CN" altLang="en-US" dirty="0" smtClean="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smtClean="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endPar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经营性</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方案财务分析主要包括（  ）</a:t>
            </a: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盈利能力分析 </a:t>
            </a:r>
          </a:p>
        </p:txBody>
      </p:sp>
      <p:sp>
        <p:nvSpPr>
          <p:cNvPr id="7" name="文本框 6"/>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营运能力分析 </a:t>
            </a:r>
          </a:p>
        </p:txBody>
      </p:sp>
      <p:sp>
        <p:nvSpPr>
          <p:cNvPr id="8" name="文本框 7"/>
          <p:cNvSpPr txBox="1"/>
          <p:nvPr>
            <p:custDataLst>
              <p:tags r:id="rId5"/>
            </p:custDataLst>
          </p:nvPr>
        </p:nvSpPr>
        <p:spPr>
          <a:xfrm>
            <a:off x="1828800" y="31182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偿债能力分析 </a:t>
            </a:r>
          </a:p>
        </p:txBody>
      </p:sp>
      <p:sp>
        <p:nvSpPr>
          <p:cNvPr id="9" name="文本框 8"/>
          <p:cNvSpPr txBox="1"/>
          <p:nvPr>
            <p:custDataLst>
              <p:tags r:id="rId6"/>
            </p:custDataLst>
          </p:nvPr>
        </p:nvSpPr>
        <p:spPr>
          <a:xfrm>
            <a:off x="1828800" y="36325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财务生存能力分析 </a:t>
            </a:r>
          </a:p>
        </p:txBody>
      </p:sp>
      <p:sp>
        <p:nvSpPr>
          <p:cNvPr id="10" name="矩形 9"/>
          <p:cNvSpPr>
            <a:spLocks noChangeAspect="1"/>
          </p:cNvSpPr>
          <p:nvPr>
            <p:custDataLst>
              <p:tags r:id="rId7"/>
            </p:custDataLst>
          </p:nvPr>
        </p:nvSpPr>
        <p:spPr>
          <a:xfrm>
            <a:off x="1178719" y="21377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178719" y="2652117"/>
            <a:ext cx="385762" cy="385762"/>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178719" y="3166467"/>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178719" y="3680817"/>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文本框 20"/>
          <p:cNvSpPr txBox="1"/>
          <p:nvPr>
            <p:custDataLst>
              <p:tags r:id="rId12"/>
            </p:custDataLst>
          </p:nvPr>
        </p:nvSpPr>
        <p:spPr>
          <a:xfrm>
            <a:off x="1828800" y="41469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发展能力分析</a:t>
            </a:r>
          </a:p>
        </p:txBody>
      </p:sp>
      <p:sp>
        <p:nvSpPr>
          <p:cNvPr id="22" name="矩形 21"/>
          <p:cNvSpPr>
            <a:spLocks noChangeAspect="1"/>
          </p:cNvSpPr>
          <p:nvPr>
            <p:custDataLst>
              <p:tags r:id="rId13"/>
            </p:custDataLst>
          </p:nvPr>
        </p:nvSpPr>
        <p:spPr>
          <a:xfrm>
            <a:off x="1178719" y="4195167"/>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4"/>
            </p:custDataLst>
          </p:nvPr>
        </p:nvGrpSpPr>
        <p:grpSpPr>
          <a:xfrm>
            <a:off x="0" y="0"/>
            <a:ext cx="9144000" cy="635000"/>
            <a:chOff x="0" y="0"/>
            <a:chExt cx="9144000" cy="635000"/>
          </a:xfrm>
        </p:grpSpPr>
        <p:sp>
          <p:nvSpPr>
            <p:cNvPr id="15"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565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34753" y="391993"/>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按评价方法的性质不同分类</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734753" y="1449373"/>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定量分析：指对可度量因素的分析方法</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定性分析</a:t>
            </a:r>
            <a:r>
              <a:rPr lang="zh-CN" altLang="en-US" dirty="0" smtClean="0">
                <a:solidFill>
                  <a:schemeClr val="bg1"/>
                </a:solidFill>
                <a:latin typeface="微软雅黑" panose="020B0503020204020204" pitchFamily="34" charset="-122"/>
                <a:ea typeface="微软雅黑" panose="020B0503020204020204" pitchFamily="34" charset="-122"/>
              </a:rPr>
              <a:t>：指</a:t>
            </a:r>
            <a:r>
              <a:rPr lang="zh-CN" altLang="en-US" dirty="0">
                <a:solidFill>
                  <a:schemeClr val="bg1"/>
                </a:solidFill>
                <a:latin typeface="微软雅黑" panose="020B0503020204020204" pitchFamily="34" charset="-122"/>
                <a:ea typeface="微软雅黑" panose="020B0503020204020204" pitchFamily="34" charset="-122"/>
              </a:rPr>
              <a:t>对无法精确度量的重要因素实行的估量分析方法</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财务评价中，以定量分析为主，坚持定量和定性分析相结合</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5534708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34753" y="391993"/>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按评价是否考虑时间因素分类</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83181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静态分析</a:t>
            </a:r>
            <a:r>
              <a:rPr lang="zh-CN" altLang="en-US" b="1" dirty="0" smtClean="0">
                <a:solidFill>
                  <a:srgbClr val="92D050"/>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不</a:t>
            </a:r>
            <a:r>
              <a:rPr lang="zh-CN" altLang="en-US" dirty="0">
                <a:solidFill>
                  <a:schemeClr val="bg1"/>
                </a:solidFill>
                <a:latin typeface="微软雅黑" panose="020B0503020204020204" pitchFamily="34" charset="-122"/>
                <a:ea typeface="微软雅黑" panose="020B0503020204020204" pitchFamily="34" charset="-122"/>
              </a:rPr>
              <a:t>考虑资金的时间因素，对现金流量分别进行直接汇总来计算分析指标的方法。</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动态分析：</a:t>
            </a:r>
            <a:r>
              <a:rPr lang="zh-CN" altLang="en-US" dirty="0">
                <a:solidFill>
                  <a:schemeClr val="bg1"/>
                </a:solidFill>
                <a:latin typeface="微软雅黑" panose="020B0503020204020204" pitchFamily="34" charset="-122"/>
                <a:ea typeface="微软雅黑" panose="020B0503020204020204" pitchFamily="34" charset="-122"/>
              </a:rPr>
              <a:t>对发生在不同时间的效益、费用计算资金的时间价值，把现金流量折现后来计算分析指标</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在技术方案财务评价中，以动态分析为主的原则，应坚持动态分析与静态分析相结合。</a:t>
            </a: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2529808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34753" y="391993"/>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按评价是否考虑融资分类 </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83181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融资</a:t>
            </a:r>
            <a:r>
              <a:rPr lang="zh-CN" altLang="en-US" b="1" dirty="0">
                <a:solidFill>
                  <a:srgbClr val="92D050"/>
                </a:solidFill>
                <a:latin typeface="微软雅黑" panose="020B0503020204020204" pitchFamily="34" charset="-122"/>
                <a:ea typeface="微软雅黑" panose="020B0503020204020204" pitchFamily="34" charset="-122"/>
              </a:rPr>
              <a:t>前</a:t>
            </a:r>
            <a:r>
              <a:rPr lang="zh-CN" altLang="en-US" b="1" dirty="0" smtClean="0">
                <a:solidFill>
                  <a:srgbClr val="92D050"/>
                </a:solidFill>
                <a:latin typeface="微软雅黑" panose="020B0503020204020204" pitchFamily="34" charset="-122"/>
                <a:ea typeface="微软雅黑" panose="020B0503020204020204" pitchFamily="34" charset="-122"/>
              </a:rPr>
              <a:t>分析：</a:t>
            </a:r>
            <a:r>
              <a:rPr lang="zh-CN" altLang="en-US" dirty="0" smtClean="0">
                <a:solidFill>
                  <a:schemeClr val="bg1"/>
                </a:solidFill>
                <a:latin typeface="微软雅黑" panose="020B0503020204020204" pitchFamily="34" charset="-122"/>
                <a:ea typeface="微软雅黑" panose="020B0503020204020204" pitchFamily="34" charset="-122"/>
              </a:rPr>
              <a:t>融资</a:t>
            </a:r>
            <a:r>
              <a:rPr lang="zh-CN" altLang="en-US" dirty="0">
                <a:solidFill>
                  <a:schemeClr val="bg1"/>
                </a:solidFill>
                <a:latin typeface="微软雅黑" panose="020B0503020204020204" pitchFamily="34" charset="-122"/>
                <a:ea typeface="微软雅黑" panose="020B0503020204020204" pitchFamily="34" charset="-122"/>
              </a:rPr>
              <a:t>前分析应以动态分析为主，静态分析为辅。</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融资后分析 </a:t>
            </a:r>
            <a:r>
              <a:rPr lang="zh-CN" altLang="en-US" b="1" dirty="0" smtClean="0">
                <a:solidFill>
                  <a:srgbClr val="92D050"/>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融资后分析考察技术方案在拟定融资条件下的盈利能力、偿债能力和财务生存能力，判断技术方案方案在融资条件下的可行性。</a:t>
            </a: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融资后的盈利能力分析也应包括动态分析和静态分析。</a:t>
            </a: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7916799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按</a:t>
            </a:r>
            <a:r>
              <a:rPr lang="zh-CN" altLang="en-US" sz="3200" b="1" dirty="0" smtClean="0">
                <a:solidFill>
                  <a:srgbClr val="FFFF00"/>
                </a:solidFill>
              </a:rPr>
              <a:t>评价的时间分类</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事前评价：</a:t>
            </a:r>
            <a:r>
              <a:rPr lang="zh-CN" altLang="en-US" dirty="0">
                <a:solidFill>
                  <a:schemeClr val="bg1"/>
                </a:solidFill>
                <a:latin typeface="微软雅黑" panose="020B0503020204020204" pitchFamily="34" charset="-122"/>
                <a:ea typeface="微软雅黑" panose="020B0503020204020204" pitchFamily="34" charset="-122"/>
              </a:rPr>
              <a:t>是</a:t>
            </a:r>
            <a:r>
              <a:rPr lang="zh-CN" altLang="en-US" dirty="0" smtClean="0">
                <a:solidFill>
                  <a:schemeClr val="bg1"/>
                </a:solidFill>
                <a:latin typeface="微软雅黑" panose="020B0503020204020204" pitchFamily="34" charset="-122"/>
                <a:ea typeface="微软雅黑" panose="020B0503020204020204" pitchFamily="34" charset="-122"/>
              </a:rPr>
              <a:t>指在技术方案实施前为决策所进行的评价。</a:t>
            </a: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事中评价：</a:t>
            </a:r>
            <a:r>
              <a:rPr lang="zh-CN" altLang="en-US" dirty="0" smtClean="0">
                <a:solidFill>
                  <a:schemeClr val="bg1"/>
                </a:solidFill>
                <a:latin typeface="微软雅黑" panose="020B0503020204020204" pitchFamily="34" charset="-122"/>
                <a:ea typeface="微软雅黑" panose="020B0503020204020204" pitchFamily="34" charset="-122"/>
              </a:rPr>
              <a:t>亦称跟踪评价，是指在技术方案实施过程中所进行的评价。</a:t>
            </a: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事后评价：</a:t>
            </a:r>
            <a:r>
              <a:rPr lang="zh-CN" altLang="en-US" dirty="0">
                <a:solidFill>
                  <a:schemeClr val="bg1"/>
                </a:solidFill>
                <a:latin typeface="微软雅黑" panose="020B0503020204020204" pitchFamily="34" charset="-122"/>
                <a:ea typeface="微软雅黑" panose="020B0503020204020204" pitchFamily="34" charset="-122"/>
              </a:rPr>
              <a:t>亦称技术方案实施完成后，总结评价技术方案决策的正确性，技术方案实施过程中项目管理的有效性等。</a:t>
            </a:r>
          </a:p>
          <a:p>
            <a:pPr marL="742950" lvl="1" indent="-285750">
              <a:lnSpc>
                <a:spcPct val="150000"/>
              </a:lnSpc>
              <a:buClr>
                <a:srgbClr val="FFFF00"/>
              </a:buClr>
              <a:buFont typeface="Wingdings" panose="05000000000000000000" pitchFamily="2" charset="2"/>
              <a:buChar char="l"/>
            </a:pPr>
            <a:endParaRPr lang="en-US" altLang="zh-CN" b="1" dirty="0">
              <a:solidFill>
                <a:srgbClr val="92D05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045200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452872" y="681762"/>
            <a:ext cx="6445460" cy="4031840"/>
            <a:chOff x="1258888" y="1449388"/>
            <a:chExt cx="7669212" cy="4751387"/>
          </a:xfrm>
        </p:grpSpPr>
        <p:sp>
          <p:nvSpPr>
            <p:cNvPr id="34" name="圆角矩形 33"/>
            <p:cNvSpPr>
              <a:spLocks noChangeArrowheads="1"/>
            </p:cNvSpPr>
            <p:nvPr/>
          </p:nvSpPr>
          <p:spPr bwMode="auto">
            <a:xfrm>
              <a:off x="2519363" y="1449388"/>
              <a:ext cx="3889375" cy="539750"/>
            </a:xfrm>
            <a:prstGeom prst="roundRect">
              <a:avLst>
                <a:gd name="adj" fmla="val 45000"/>
              </a:avLst>
            </a:prstGeom>
            <a:gradFill rotWithShape="1">
              <a:gsLst>
                <a:gs pos="0">
                  <a:schemeClr val="bg1"/>
                </a:gs>
                <a:gs pos="100000">
                  <a:srgbClr val="C28446"/>
                </a:gs>
              </a:gsLst>
              <a:path path="shape">
                <a:fillToRect l="50000" t="50000" r="50000" b="50000"/>
              </a:path>
            </a:gradFill>
            <a:ln>
              <a:noFill/>
            </a:ln>
            <a:effectLst>
              <a:outerShdw dist="107763" dir="189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000" b="1" dirty="0" smtClean="0">
                  <a:solidFill>
                    <a:schemeClr val="accent2"/>
                  </a:solidFill>
                  <a:ea typeface="楷体_GB2312" pitchFamily="49" charset="-122"/>
                </a:rPr>
                <a:t>经济效果评价</a:t>
              </a:r>
              <a:r>
                <a:rPr lang="zh-CN" altLang="en-US" sz="2000" b="1" dirty="0">
                  <a:solidFill>
                    <a:schemeClr val="accent2"/>
                  </a:solidFill>
                  <a:ea typeface="楷体_GB2312" pitchFamily="49" charset="-122"/>
                </a:rPr>
                <a:t>的程序</a:t>
              </a:r>
            </a:p>
          </p:txBody>
        </p:sp>
        <p:sp>
          <p:nvSpPr>
            <p:cNvPr id="35" name="圆角矩形 34"/>
            <p:cNvSpPr>
              <a:spLocks noChangeArrowheads="1"/>
            </p:cNvSpPr>
            <p:nvPr/>
          </p:nvSpPr>
          <p:spPr bwMode="auto">
            <a:xfrm>
              <a:off x="3276600" y="2600325"/>
              <a:ext cx="3887788" cy="649288"/>
            </a:xfrm>
            <a:prstGeom prst="roundRect">
              <a:avLst>
                <a:gd name="adj" fmla="val 16667"/>
              </a:avLst>
            </a:prstGeom>
            <a:gradFill rotWithShape="1">
              <a:gsLst>
                <a:gs pos="0">
                  <a:schemeClr val="bg1"/>
                </a:gs>
                <a:gs pos="100000">
                  <a:srgbClr val="3399FF"/>
                </a:gs>
              </a:gsLst>
              <a:path path="shape">
                <a:fillToRect l="50000" t="50000" r="50000" b="50000"/>
              </a:path>
            </a:gradFill>
            <a:ln>
              <a:noFill/>
            </a:ln>
            <a:effectLst>
              <a:outerShdw sy="50000"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zh-CN" altLang="en-US" sz="2000" b="1">
                  <a:ea typeface="楷体_GB2312" pitchFamily="49" charset="-122"/>
                </a:rPr>
                <a:t>熟悉建设项目的基本情况</a:t>
              </a:r>
            </a:p>
          </p:txBody>
        </p:sp>
        <p:sp>
          <p:nvSpPr>
            <p:cNvPr id="36" name="圆角矩形 35"/>
            <p:cNvSpPr>
              <a:spLocks noChangeArrowheads="1"/>
            </p:cNvSpPr>
            <p:nvPr/>
          </p:nvSpPr>
          <p:spPr bwMode="auto">
            <a:xfrm>
              <a:off x="3311525" y="5445125"/>
              <a:ext cx="3960813" cy="755650"/>
            </a:xfrm>
            <a:prstGeom prst="roundRect">
              <a:avLst>
                <a:gd name="adj" fmla="val 16667"/>
              </a:avLst>
            </a:prstGeom>
            <a:gradFill rotWithShape="1">
              <a:gsLst>
                <a:gs pos="0">
                  <a:schemeClr val="bg1"/>
                </a:gs>
                <a:gs pos="100000">
                  <a:srgbClr val="FF99FF"/>
                </a:gs>
              </a:gsLst>
              <a:path path="shape">
                <a:fillToRect l="50000" t="50000" r="50000" b="50000"/>
              </a:path>
            </a:gradFill>
            <a:ln>
              <a:noFill/>
            </a:ln>
            <a:effectLst>
              <a:outerShdw sy="50000"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Font typeface="Arial" panose="020B0604020202020204" pitchFamily="34" charset="0"/>
                <a:buNone/>
              </a:pPr>
              <a:r>
                <a:rPr lang="zh-CN" altLang="en-US" sz="2000" b="1">
                  <a:ea typeface="楷体_GB2312" pitchFamily="49" charset="-122"/>
                </a:rPr>
                <a:t>财务评价</a:t>
              </a:r>
              <a:endParaRPr lang="zh-CN" altLang="en-US" sz="1800" b="1">
                <a:ea typeface="楷体_GB2312" pitchFamily="49" charset="-122"/>
              </a:endParaRPr>
            </a:p>
          </p:txBody>
        </p:sp>
        <p:sp>
          <p:nvSpPr>
            <p:cNvPr id="37" name="圆角矩形 36"/>
            <p:cNvSpPr>
              <a:spLocks noChangeArrowheads="1"/>
            </p:cNvSpPr>
            <p:nvPr/>
          </p:nvSpPr>
          <p:spPr bwMode="auto">
            <a:xfrm>
              <a:off x="2339975" y="3573463"/>
              <a:ext cx="6588125" cy="647700"/>
            </a:xfrm>
            <a:prstGeom prst="roundRect">
              <a:avLst>
                <a:gd name="adj" fmla="val 16667"/>
              </a:avLst>
            </a:prstGeom>
            <a:gradFill rotWithShape="1">
              <a:gsLst>
                <a:gs pos="0">
                  <a:schemeClr val="bg1"/>
                </a:gs>
                <a:gs pos="100000">
                  <a:srgbClr val="9999FF"/>
                </a:gs>
              </a:gsLst>
              <a:path path="shape">
                <a:fillToRect l="50000" t="50000" r="50000" b="50000"/>
              </a:path>
            </a:gradFill>
            <a:ln>
              <a:noFill/>
            </a:ln>
            <a:effectLst>
              <a:outerShdw sy="50000"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000" b="1">
                  <a:ea typeface="楷体_GB2312" pitchFamily="49" charset="-122"/>
                </a:rPr>
                <a:t>收集、整理和计算有关经济基础数据资料与参数</a:t>
              </a:r>
            </a:p>
          </p:txBody>
        </p:sp>
        <p:sp>
          <p:nvSpPr>
            <p:cNvPr id="38" name="圆角矩形 37"/>
            <p:cNvSpPr>
              <a:spLocks noChangeArrowheads="1"/>
            </p:cNvSpPr>
            <p:nvPr/>
          </p:nvSpPr>
          <p:spPr bwMode="auto">
            <a:xfrm>
              <a:off x="3311525" y="4545013"/>
              <a:ext cx="3311525" cy="647700"/>
            </a:xfrm>
            <a:prstGeom prst="roundRect">
              <a:avLst>
                <a:gd name="adj" fmla="val 16667"/>
              </a:avLst>
            </a:prstGeom>
            <a:gradFill rotWithShape="1">
              <a:gsLst>
                <a:gs pos="0">
                  <a:schemeClr val="bg1"/>
                </a:gs>
                <a:gs pos="100000">
                  <a:schemeClr val="folHlink"/>
                </a:gs>
              </a:gsLst>
              <a:path path="shape">
                <a:fillToRect l="50000" t="50000" r="50000" b="50000"/>
              </a:path>
            </a:gradFill>
            <a:ln>
              <a:noFill/>
            </a:ln>
            <a:effectLst>
              <a:outerShdw sy="50000"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2000" b="1">
                  <a:ea typeface="楷体_GB2312" pitchFamily="49" charset="-122"/>
                </a:rPr>
                <a:t>编制各基本财务报表</a:t>
              </a:r>
            </a:p>
          </p:txBody>
        </p:sp>
        <p:grpSp>
          <p:nvGrpSpPr>
            <p:cNvPr id="39" name="组合 38"/>
            <p:cNvGrpSpPr>
              <a:grpSpLocks/>
            </p:cNvGrpSpPr>
            <p:nvPr/>
          </p:nvGrpSpPr>
          <p:grpSpPr bwMode="auto">
            <a:xfrm>
              <a:off x="1258888" y="1665288"/>
              <a:ext cx="1981200" cy="1187450"/>
              <a:chOff x="793" y="1049"/>
              <a:chExt cx="1248" cy="748"/>
            </a:xfrm>
          </p:grpSpPr>
          <p:sp>
            <p:nvSpPr>
              <p:cNvPr id="49" name="直接连接符 264199"/>
              <p:cNvSpPr>
                <a:spLocks noChangeShapeType="1"/>
              </p:cNvSpPr>
              <p:nvPr/>
            </p:nvSpPr>
            <p:spPr bwMode="auto">
              <a:xfrm flipH="1">
                <a:off x="793" y="1049"/>
                <a:ext cx="74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264200"/>
              <p:cNvSpPr>
                <a:spLocks noChangeShapeType="1"/>
              </p:cNvSpPr>
              <p:nvPr/>
            </p:nvSpPr>
            <p:spPr bwMode="auto">
              <a:xfrm>
                <a:off x="793" y="1797"/>
                <a:ext cx="12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直接连接符 264201"/>
              <p:cNvSpPr>
                <a:spLocks noChangeShapeType="1"/>
              </p:cNvSpPr>
              <p:nvPr/>
            </p:nvSpPr>
            <p:spPr bwMode="auto">
              <a:xfrm>
                <a:off x="793" y="1049"/>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 name="组合 39"/>
            <p:cNvGrpSpPr>
              <a:grpSpLocks/>
            </p:cNvGrpSpPr>
            <p:nvPr/>
          </p:nvGrpSpPr>
          <p:grpSpPr bwMode="auto">
            <a:xfrm>
              <a:off x="1258888" y="2852738"/>
              <a:ext cx="1009650" cy="1081087"/>
              <a:chOff x="793" y="1548"/>
              <a:chExt cx="1293" cy="771"/>
            </a:xfrm>
          </p:grpSpPr>
          <p:sp>
            <p:nvSpPr>
              <p:cNvPr id="47" name="直接连接符 264203"/>
              <p:cNvSpPr>
                <a:spLocks noChangeShapeType="1"/>
              </p:cNvSpPr>
              <p:nvPr/>
            </p:nvSpPr>
            <p:spPr bwMode="auto">
              <a:xfrm>
                <a:off x="793" y="2319"/>
                <a:ext cx="12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直接连接符 264204"/>
              <p:cNvSpPr>
                <a:spLocks noChangeShapeType="1"/>
              </p:cNvSpPr>
              <p:nvPr/>
            </p:nvSpPr>
            <p:spPr bwMode="auto">
              <a:xfrm>
                <a:off x="793" y="1548"/>
                <a:ext cx="0" cy="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 name="组合 40"/>
            <p:cNvGrpSpPr>
              <a:grpSpLocks/>
            </p:cNvGrpSpPr>
            <p:nvPr/>
          </p:nvGrpSpPr>
          <p:grpSpPr bwMode="auto">
            <a:xfrm>
              <a:off x="1258888" y="3897313"/>
              <a:ext cx="2052637" cy="971550"/>
              <a:chOff x="793" y="2319"/>
              <a:chExt cx="1293" cy="748"/>
            </a:xfrm>
          </p:grpSpPr>
          <p:sp>
            <p:nvSpPr>
              <p:cNvPr id="45" name="直接连接符 264206"/>
              <p:cNvSpPr>
                <a:spLocks noChangeShapeType="1"/>
              </p:cNvSpPr>
              <p:nvPr/>
            </p:nvSpPr>
            <p:spPr bwMode="auto">
              <a:xfrm>
                <a:off x="793" y="3067"/>
                <a:ext cx="12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264207"/>
              <p:cNvSpPr>
                <a:spLocks noChangeShapeType="1"/>
              </p:cNvSpPr>
              <p:nvPr/>
            </p:nvSpPr>
            <p:spPr bwMode="auto">
              <a:xfrm>
                <a:off x="793" y="2319"/>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组合 41"/>
            <p:cNvGrpSpPr>
              <a:grpSpLocks/>
            </p:cNvGrpSpPr>
            <p:nvPr/>
          </p:nvGrpSpPr>
          <p:grpSpPr bwMode="auto">
            <a:xfrm>
              <a:off x="1258888" y="4868863"/>
              <a:ext cx="2052637" cy="865187"/>
              <a:chOff x="793" y="3067"/>
              <a:chExt cx="1293" cy="681"/>
            </a:xfrm>
          </p:grpSpPr>
          <p:sp>
            <p:nvSpPr>
              <p:cNvPr id="43" name="直接连接符 264209"/>
              <p:cNvSpPr>
                <a:spLocks noChangeShapeType="1"/>
              </p:cNvSpPr>
              <p:nvPr/>
            </p:nvSpPr>
            <p:spPr bwMode="auto">
              <a:xfrm>
                <a:off x="793" y="3748"/>
                <a:ext cx="12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264210"/>
              <p:cNvSpPr>
                <a:spLocks noChangeShapeType="1"/>
              </p:cNvSpPr>
              <p:nvPr/>
            </p:nvSpPr>
            <p:spPr bwMode="auto">
              <a:xfrm>
                <a:off x="793" y="3067"/>
                <a:ext cx="0"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ustDataLst>
      <p:tags r:id="rId1"/>
    </p:custDataLst>
    <p:extLst>
      <p:ext uri="{BB962C8B-B14F-4D97-AF65-F5344CB8AC3E}">
        <p14:creationId xmlns:p14="http://schemas.microsoft.com/office/powerpoint/2010/main" val="161307647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经济效果评价方案</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53640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独立型方案：</a:t>
            </a:r>
            <a:r>
              <a:rPr lang="zh-CN" altLang="en-US" dirty="0">
                <a:solidFill>
                  <a:schemeClr val="bg1"/>
                </a:solidFill>
                <a:latin typeface="微软雅黑" panose="020B0503020204020204" pitchFamily="34" charset="-122"/>
                <a:ea typeface="微软雅黑" panose="020B0503020204020204" pitchFamily="34" charset="-122"/>
              </a:rPr>
              <a:t>是指方案间互不干扰、在经济上互不相关的方案，即这些方案是彼此独立无关的，选择或放弃其中一个方案，并不影响其他方案的选择。</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实际上就是“做”与“不做”的问题。</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绝对经济效果检验</a:t>
            </a:r>
            <a:r>
              <a:rPr lang="zh-CN" altLang="en-US" dirty="0">
                <a:solidFill>
                  <a:schemeClr val="bg1"/>
                </a:solidFill>
                <a:latin typeface="微软雅黑" panose="020B0503020204020204" pitchFamily="34" charset="-122"/>
                <a:ea typeface="微软雅黑" panose="020B0503020204020204" pitchFamily="34" charset="-122"/>
              </a:rPr>
              <a:t>”若方案通过了绝对经济效果检验，就认为方案在经济上是可行的。</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80912160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经济效果评价方案</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互斥型</a:t>
            </a:r>
            <a:r>
              <a:rPr lang="zh-CN" altLang="en-US" b="1" dirty="0" smtClean="0">
                <a:solidFill>
                  <a:srgbClr val="92D050"/>
                </a:solidFill>
                <a:latin typeface="微软雅黑" panose="020B0503020204020204" pitchFamily="34" charset="-122"/>
                <a:ea typeface="微软雅黑" panose="020B0503020204020204" pitchFamily="34" charset="-122"/>
              </a:rPr>
              <a:t>方案：</a:t>
            </a:r>
            <a:r>
              <a:rPr lang="zh-CN" altLang="en-US" dirty="0" smtClean="0">
                <a:solidFill>
                  <a:schemeClr val="bg1"/>
                </a:solidFill>
                <a:latin typeface="微软雅黑" panose="020B0503020204020204" pitchFamily="34" charset="-122"/>
                <a:ea typeface="微软雅黑" panose="020B0503020204020204" pitchFamily="34" charset="-122"/>
              </a:rPr>
              <a:t>互斥</a:t>
            </a:r>
            <a:r>
              <a:rPr lang="zh-CN" altLang="en-US" dirty="0">
                <a:solidFill>
                  <a:schemeClr val="bg1"/>
                </a:solidFill>
                <a:latin typeface="微软雅黑" panose="020B0503020204020204" pitchFamily="34" charset="-122"/>
                <a:ea typeface="微软雅黑" panose="020B0503020204020204" pitchFamily="34" charset="-122"/>
              </a:rPr>
              <a:t>型方案又称排他型方案，在若干备选方案中，各个方案彼此可以相互代替，因此方案具有排他性，选择其中任何一个方案，则其他方案必然被排斥。</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互斥方案经济评价包含两部分内容：</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a. </a:t>
            </a:r>
            <a:r>
              <a:rPr lang="zh-CN" altLang="en-US" dirty="0">
                <a:solidFill>
                  <a:schemeClr val="bg1"/>
                </a:solidFill>
                <a:latin typeface="微软雅黑" panose="020B0503020204020204" pitchFamily="34" charset="-122"/>
                <a:ea typeface="微软雅黑" panose="020B0503020204020204" pitchFamily="34" charset="-122"/>
              </a:rPr>
              <a:t>绝对经济效果检验；</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b. </a:t>
            </a:r>
            <a:r>
              <a:rPr lang="zh-CN" altLang="en-US" dirty="0">
                <a:solidFill>
                  <a:schemeClr val="bg1"/>
                </a:solidFill>
                <a:latin typeface="微软雅黑" panose="020B0503020204020204" pitchFamily="34" charset="-122"/>
                <a:ea typeface="微软雅黑" panose="020B0503020204020204" pitchFamily="34" charset="-122"/>
              </a:rPr>
              <a:t>相对经济效果检验。</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通常缺一不可，只有在众多互斥方案中必须选择其中之一时才可单独进行相对经济效果检验。 </a:t>
            </a:r>
          </a:p>
        </p:txBody>
      </p:sp>
    </p:spTree>
    <p:custDataLst>
      <p:tags r:id="rId1"/>
    </p:custDataLst>
    <p:extLst>
      <p:ext uri="{BB962C8B-B14F-4D97-AF65-F5344CB8AC3E}">
        <p14:creationId xmlns:p14="http://schemas.microsoft.com/office/powerpoint/2010/main" val="179230136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经济效果评价方案的计算期</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建设</a:t>
            </a:r>
            <a:r>
              <a:rPr lang="zh-CN" altLang="en-US" b="1" dirty="0" smtClean="0">
                <a:solidFill>
                  <a:srgbClr val="92D050"/>
                </a:solidFill>
                <a:latin typeface="微软雅黑" panose="020B0503020204020204" pitchFamily="34" charset="-122"/>
                <a:ea typeface="微软雅黑" panose="020B0503020204020204" pitchFamily="34" charset="-122"/>
              </a:rPr>
              <a:t>期：</a:t>
            </a:r>
            <a:r>
              <a:rPr lang="zh-CN" altLang="en-US" dirty="0">
                <a:solidFill>
                  <a:schemeClr val="bg1"/>
                </a:solidFill>
                <a:latin typeface="微软雅黑" panose="020B0503020204020204" pitchFamily="34" charset="-122"/>
                <a:ea typeface="微软雅黑" panose="020B0503020204020204" pitchFamily="34" charset="-122"/>
              </a:rPr>
              <a:t>建设期是指项目资金正式投入开始到项目建成投产为止所需要的时间，建设期应参照项目建设的合理工期或项目的建设进度计划合理确定。</a:t>
            </a: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运营期：</a:t>
            </a:r>
            <a:r>
              <a:rPr lang="zh-CN" altLang="en-US" dirty="0">
                <a:solidFill>
                  <a:schemeClr val="bg1"/>
                </a:solidFill>
                <a:latin typeface="微软雅黑" panose="020B0503020204020204" pitchFamily="34" charset="-122"/>
                <a:ea typeface="微软雅黑" panose="020B0503020204020204" pitchFamily="34" charset="-122"/>
              </a:rPr>
              <a:t>运营期分为投产期和达产期两个阶段</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5890228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58437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经济效果评价体系的构成</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5" name="图片 560129" descr="2011616162167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24" y="1285345"/>
            <a:ext cx="6583798" cy="340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15088934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578796" y="1986974"/>
            <a:ext cx="5530241" cy="584775"/>
          </a:xfrm>
          <a:prstGeom prst="rect">
            <a:avLst/>
          </a:prstGeom>
        </p:spPr>
        <p:txBody>
          <a:bodyPr wrap="square">
            <a:spAutoFit/>
          </a:bodyPr>
          <a:lstStyle/>
          <a:p>
            <a:pPr algn="just"/>
            <a:r>
              <a:rPr lang="en-US" altLang="zh-CN" sz="3200" b="1" dirty="0" smtClean="0">
                <a:solidFill>
                  <a:srgbClr val="FFFF00"/>
                </a:solidFill>
              </a:rPr>
              <a:t>02 </a:t>
            </a:r>
            <a:r>
              <a:rPr lang="zh-CN" altLang="en-US" sz="3200" b="1" dirty="0" smtClean="0">
                <a:solidFill>
                  <a:srgbClr val="FFFF00"/>
                </a:solidFill>
              </a:rPr>
              <a:t>技术方案的经济效果评价</a:t>
            </a:r>
            <a:endParaRPr lang="en-US" altLang="zh-CN" sz="3200" b="1" dirty="0" smtClean="0">
              <a:solidFill>
                <a:srgbClr val="FFFF00"/>
              </a:solidFill>
            </a:endParaRP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888956"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投资收益率分析</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概念：</a:t>
            </a:r>
            <a:r>
              <a:rPr lang="zh-CN" altLang="en-US" dirty="0">
                <a:solidFill>
                  <a:schemeClr val="bg1"/>
                </a:solidFill>
                <a:latin typeface="微软雅黑" panose="020B0503020204020204" pitchFamily="34" charset="-122"/>
                <a:ea typeface="微软雅黑" panose="020B0503020204020204" pitchFamily="34" charset="-122"/>
              </a:rPr>
              <a:t>投资收益率是衡量投资方案获利水平的评价指标，它是技术方案建成投产达到设计生产能力后一个正常生产年份的年净收益额与方案投资的比率</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计算公式：</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5" name="对象 714757"/>
          <p:cNvGraphicFramePr>
            <a:graphicFrameLocks/>
          </p:cNvGraphicFramePr>
          <p:nvPr>
            <p:extLst>
              <p:ext uri="{D42A27DB-BD31-4B8C-83A1-F6EECF244321}">
                <p14:modId xmlns:p14="http://schemas.microsoft.com/office/powerpoint/2010/main" val="22821126"/>
              </p:ext>
            </p:extLst>
          </p:nvPr>
        </p:nvGraphicFramePr>
        <p:xfrm>
          <a:off x="1597091" y="3263828"/>
          <a:ext cx="2305050" cy="985838"/>
        </p:xfrm>
        <a:graphic>
          <a:graphicData uri="http://schemas.openxmlformats.org/presentationml/2006/ole">
            <mc:AlternateContent xmlns:mc="http://schemas.openxmlformats.org/markup-compatibility/2006">
              <mc:Choice xmlns:v="urn:schemas-microsoft-com:vml" Requires="v">
                <p:oleObj spid="_x0000_s1099" r:id="rId7" imgW="901309" imgH="393529" progId="Equation.3">
                  <p:embed/>
                </p:oleObj>
              </mc:Choice>
              <mc:Fallback>
                <p:oleObj r:id="rId7" imgW="901309" imgH="393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7091" y="3263828"/>
                        <a:ext cx="23050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文本框 714758"/>
          <p:cNvSpPr txBox="1">
            <a:spLocks noChangeArrowheads="1"/>
          </p:cNvSpPr>
          <p:nvPr/>
        </p:nvSpPr>
        <p:spPr bwMode="auto">
          <a:xfrm>
            <a:off x="4178674" y="3163022"/>
            <a:ext cx="4241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ea typeface="楷体_GB2312" pitchFamily="49" charset="-122"/>
              </a:rPr>
              <a:t>R-</a:t>
            </a:r>
            <a:r>
              <a:rPr lang="zh-CN" altLang="en-US" sz="2400" dirty="0">
                <a:ea typeface="楷体_GB2312" pitchFamily="49" charset="-122"/>
              </a:rPr>
              <a:t>投资收益率</a:t>
            </a:r>
          </a:p>
          <a:p>
            <a:pPr eaLnBrk="1" hangingPunct="1">
              <a:spcBef>
                <a:spcPct val="0"/>
              </a:spcBef>
              <a:buFont typeface="Arial" panose="020B0604020202020204" pitchFamily="34" charset="0"/>
              <a:buNone/>
            </a:pPr>
            <a:r>
              <a:rPr lang="en-US" altLang="zh-CN" sz="2400" dirty="0">
                <a:ea typeface="楷体_GB2312" pitchFamily="49" charset="-122"/>
              </a:rPr>
              <a:t>A-</a:t>
            </a:r>
            <a:r>
              <a:rPr lang="zh-CN" altLang="en-US" sz="2400" dirty="0">
                <a:ea typeface="楷体_GB2312" pitchFamily="49" charset="-122"/>
              </a:rPr>
              <a:t>年净收益额或年平均收益额</a:t>
            </a:r>
          </a:p>
          <a:p>
            <a:pPr eaLnBrk="1" hangingPunct="1">
              <a:spcBef>
                <a:spcPct val="0"/>
              </a:spcBef>
              <a:buFont typeface="Arial" panose="020B0604020202020204" pitchFamily="34" charset="0"/>
              <a:buNone/>
            </a:pPr>
            <a:r>
              <a:rPr lang="en-US" altLang="zh-CN" sz="2400" dirty="0">
                <a:ea typeface="楷体_GB2312" pitchFamily="49" charset="-122"/>
              </a:rPr>
              <a:t>I  - </a:t>
            </a:r>
            <a:r>
              <a:rPr lang="zh-CN" altLang="en-US" sz="2400" dirty="0">
                <a:ea typeface="楷体_GB2312" pitchFamily="49" charset="-122"/>
              </a:rPr>
              <a:t>方案投资</a:t>
            </a:r>
          </a:p>
        </p:txBody>
      </p:sp>
    </p:spTree>
    <p:custDataLst>
      <p:tags r:id="rId2"/>
    </p:custDataLst>
    <p:extLst>
      <p:ext uri="{BB962C8B-B14F-4D97-AF65-F5344CB8AC3E}">
        <p14:creationId xmlns:p14="http://schemas.microsoft.com/office/powerpoint/2010/main" val="195454356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投资收益率</a:t>
            </a:r>
            <a:r>
              <a:rPr lang="en-US" altLang="zh-CN" sz="3200" b="1" dirty="0" smtClean="0">
                <a:solidFill>
                  <a:srgbClr val="FFFF00"/>
                </a:solidFill>
              </a:rPr>
              <a:t>-</a:t>
            </a:r>
            <a:r>
              <a:rPr lang="zh-CN" altLang="en-US" sz="3200" b="1" dirty="0" smtClean="0">
                <a:solidFill>
                  <a:srgbClr val="FFFF00"/>
                </a:solidFill>
              </a:rPr>
              <a:t>应用式</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总投资收益率（</a:t>
            </a:r>
            <a:r>
              <a:rPr lang="en-US" altLang="zh-CN" b="1" dirty="0">
                <a:solidFill>
                  <a:srgbClr val="92D050"/>
                </a:solidFill>
                <a:latin typeface="微软雅黑" panose="020B0503020204020204" pitchFamily="34" charset="-122"/>
                <a:ea typeface="微软雅黑" panose="020B0503020204020204" pitchFamily="34" charset="-122"/>
              </a:rPr>
              <a:t>ROI</a:t>
            </a:r>
            <a:r>
              <a:rPr lang="zh-CN" altLang="en-US" b="1" dirty="0">
                <a:solidFill>
                  <a:srgbClr val="92D050"/>
                </a:solidFill>
                <a:latin typeface="微软雅黑" panose="020B0503020204020204" pitchFamily="34" charset="-122"/>
                <a:ea typeface="微软雅黑" panose="020B0503020204020204" pitchFamily="34" charset="-122"/>
              </a:rPr>
              <a:t>）：总投资收益率（</a:t>
            </a:r>
            <a:r>
              <a:rPr lang="en-US" altLang="zh-CN" b="1" dirty="0">
                <a:solidFill>
                  <a:srgbClr val="92D050"/>
                </a:solidFill>
                <a:latin typeface="微软雅黑" panose="020B0503020204020204" pitchFamily="34" charset="-122"/>
                <a:ea typeface="微软雅黑" panose="020B0503020204020204" pitchFamily="34" charset="-122"/>
              </a:rPr>
              <a:t>ROI</a:t>
            </a:r>
            <a:r>
              <a:rPr lang="zh-CN" altLang="en-US" b="1" dirty="0">
                <a:solidFill>
                  <a:srgbClr val="92D050"/>
                </a:solidFill>
                <a:latin typeface="微软雅黑" panose="020B0503020204020204" pitchFamily="34" charset="-122"/>
                <a:ea typeface="微软雅黑" panose="020B0503020204020204" pitchFamily="34" charset="-122"/>
              </a:rPr>
              <a:t>）表示总投资的盈利水平</a:t>
            </a:r>
            <a:r>
              <a:rPr lang="zh-CN" altLang="en-US" b="1" dirty="0" smtClean="0">
                <a:solidFill>
                  <a:srgbClr val="92D050"/>
                </a:solidFill>
                <a:latin typeface="微软雅黑" panose="020B0503020204020204" pitchFamily="34" charset="-122"/>
                <a:ea typeface="微软雅黑" panose="020B0503020204020204" pitchFamily="34" charset="-122"/>
              </a:rPr>
              <a:t>。</a:t>
            </a:r>
            <a:endParaRPr lang="en-US" altLang="zh-CN" b="1" dirty="0" smtClean="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EBIT</a:t>
            </a:r>
            <a:r>
              <a:rPr lang="zh-CN" altLang="en-US" b="1" dirty="0">
                <a:solidFill>
                  <a:srgbClr val="92D050"/>
                </a:solidFill>
                <a:latin typeface="微软雅黑" panose="020B0503020204020204" pitchFamily="34" charset="-122"/>
                <a:ea typeface="微软雅黑" panose="020B0503020204020204" pitchFamily="34" charset="-122"/>
              </a:rPr>
              <a:t>：正常年份的年息税前利润或运营期内年平均息税前利润</a:t>
            </a:r>
          </a:p>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TI:   </a:t>
            </a:r>
            <a:r>
              <a:rPr lang="zh-CN" altLang="en-US" b="1" dirty="0">
                <a:solidFill>
                  <a:srgbClr val="92D050"/>
                </a:solidFill>
                <a:latin typeface="微软雅黑" panose="020B0503020204020204" pitchFamily="34" charset="-122"/>
                <a:ea typeface="微软雅黑" panose="020B0503020204020204" pitchFamily="34" charset="-122"/>
              </a:rPr>
              <a:t>技术方案总投资（包括建设投资、建设期贷款利息和全部</a:t>
            </a:r>
            <a:r>
              <a:rPr lang="zh-CN" altLang="en-US" b="1" dirty="0" smtClean="0">
                <a:solidFill>
                  <a:srgbClr val="92D050"/>
                </a:solidFill>
                <a:latin typeface="微软雅黑" panose="020B0503020204020204" pitchFamily="34" charset="-122"/>
                <a:ea typeface="微软雅黑" panose="020B0503020204020204" pitchFamily="34" charset="-122"/>
              </a:rPr>
              <a:t>流动资金</a:t>
            </a:r>
            <a:endParaRPr lang="zh-CN" altLang="en-US" b="1" dirty="0">
              <a:solidFill>
                <a:srgbClr val="92D050"/>
              </a:solidFill>
              <a:latin typeface="微软雅黑" panose="020B0503020204020204" pitchFamily="34" charset="-122"/>
              <a:ea typeface="微软雅黑" panose="020B0503020204020204" pitchFamily="34" charset="-122"/>
            </a:endParaRPr>
          </a:p>
        </p:txBody>
      </p:sp>
      <p:graphicFrame>
        <p:nvGraphicFramePr>
          <p:cNvPr id="15" name="对象 716802"/>
          <p:cNvGraphicFramePr>
            <a:graphicFrameLocks/>
          </p:cNvGraphicFramePr>
          <p:nvPr>
            <p:extLst>
              <p:ext uri="{D42A27DB-BD31-4B8C-83A1-F6EECF244321}">
                <p14:modId xmlns:p14="http://schemas.microsoft.com/office/powerpoint/2010/main" val="3021983180"/>
              </p:ext>
            </p:extLst>
          </p:nvPr>
        </p:nvGraphicFramePr>
        <p:xfrm>
          <a:off x="3064588" y="2162349"/>
          <a:ext cx="2844800" cy="876300"/>
        </p:xfrm>
        <a:graphic>
          <a:graphicData uri="http://schemas.openxmlformats.org/presentationml/2006/ole">
            <mc:AlternateContent xmlns:mc="http://schemas.openxmlformats.org/markup-compatibility/2006">
              <mc:Choice xmlns:v="urn:schemas-microsoft-com:vml" Requires="v">
                <p:oleObj spid="_x0000_s2121" r:id="rId7" imgW="1320227" imgH="393529" progId="Equation.3">
                  <p:embed/>
                </p:oleObj>
              </mc:Choice>
              <mc:Fallback>
                <p:oleObj r:id="rId7" imgW="1320227" imgH="393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4588" y="2162349"/>
                        <a:ext cx="2844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402886525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smtClean="0">
                <a:solidFill>
                  <a:srgbClr val="FFFF00"/>
                </a:solidFill>
              </a:rPr>
              <a:t>投资收益率</a:t>
            </a:r>
            <a:r>
              <a:rPr lang="en-US" altLang="zh-CN" sz="3200" b="1" dirty="0" smtClean="0">
                <a:solidFill>
                  <a:srgbClr val="FFFF00"/>
                </a:solidFill>
              </a:rPr>
              <a:t>-</a:t>
            </a:r>
            <a:r>
              <a:rPr lang="zh-CN" altLang="en-US" sz="3200" b="1" dirty="0" smtClean="0">
                <a:solidFill>
                  <a:srgbClr val="FFFF00"/>
                </a:solidFill>
              </a:rPr>
              <a:t>应用式</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资本金净</a:t>
            </a:r>
            <a:r>
              <a:rPr lang="zh-CN" altLang="en-US" b="1" dirty="0">
                <a:solidFill>
                  <a:srgbClr val="92D050"/>
                </a:solidFill>
                <a:latin typeface="微软雅黑" panose="020B0503020204020204" pitchFamily="34" charset="-122"/>
                <a:ea typeface="微软雅黑" panose="020B0503020204020204" pitchFamily="34" charset="-122"/>
              </a:rPr>
              <a:t>利润率：资本金净利润率（</a:t>
            </a:r>
            <a:r>
              <a:rPr lang="en-US" altLang="zh-CN" b="1" dirty="0">
                <a:solidFill>
                  <a:srgbClr val="92D050"/>
                </a:solidFill>
                <a:latin typeface="微软雅黑" panose="020B0503020204020204" pitchFamily="34" charset="-122"/>
                <a:ea typeface="微软雅黑" panose="020B0503020204020204" pitchFamily="34" charset="-122"/>
              </a:rPr>
              <a:t>ROE</a:t>
            </a:r>
            <a:r>
              <a:rPr lang="zh-CN" altLang="en-US" b="1" dirty="0">
                <a:solidFill>
                  <a:srgbClr val="92D050"/>
                </a:solidFill>
                <a:latin typeface="微软雅黑" panose="020B0503020204020204" pitchFamily="34" charset="-122"/>
                <a:ea typeface="微软雅黑" panose="020B0503020204020204" pitchFamily="34" charset="-122"/>
              </a:rPr>
              <a:t>）表示项目资本金的盈利水平。</a:t>
            </a:r>
          </a:p>
          <a:p>
            <a:pPr marL="742950" lvl="1" indent="-285750">
              <a:lnSpc>
                <a:spcPct val="150000"/>
              </a:lnSpc>
              <a:buClr>
                <a:srgbClr val="FFFF00"/>
              </a:buClr>
              <a:buFont typeface="Wingdings" panose="05000000000000000000" pitchFamily="2" charset="2"/>
              <a:buChar char="l"/>
            </a:pPr>
            <a:endParaRPr lang="en-US" altLang="zh-CN" b="1" dirty="0" smtClean="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b="1" dirty="0">
              <a:solidFill>
                <a:srgbClr val="92D050"/>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NP</a:t>
            </a:r>
            <a:r>
              <a:rPr lang="zh-CN" altLang="en-US" b="1" dirty="0">
                <a:solidFill>
                  <a:srgbClr val="92D050"/>
                </a:solidFill>
                <a:latin typeface="微软雅黑" panose="020B0503020204020204" pitchFamily="34" charset="-122"/>
                <a:ea typeface="微软雅黑" panose="020B0503020204020204" pitchFamily="34" charset="-122"/>
              </a:rPr>
              <a:t>：技术方案正常年份的年净利润或运营期内年        平均净</a:t>
            </a:r>
            <a:r>
              <a:rPr lang="zh-CN" altLang="en-US" b="1" dirty="0" smtClean="0">
                <a:solidFill>
                  <a:srgbClr val="92D050"/>
                </a:solidFill>
                <a:latin typeface="微软雅黑" panose="020B0503020204020204" pitchFamily="34" charset="-122"/>
                <a:ea typeface="微软雅黑" panose="020B0503020204020204" pitchFamily="34" charset="-122"/>
              </a:rPr>
              <a:t>利润，</a:t>
            </a:r>
            <a:r>
              <a:rPr lang="zh-CN" altLang="en-US" b="1" dirty="0">
                <a:solidFill>
                  <a:srgbClr val="92D050"/>
                </a:solidFill>
                <a:latin typeface="微软雅黑" panose="020B0503020204020204" pitchFamily="34" charset="-122"/>
                <a:ea typeface="微软雅黑" panose="020B0503020204020204" pitchFamily="34" charset="-122"/>
              </a:rPr>
              <a:t>净利润</a:t>
            </a:r>
            <a:r>
              <a:rPr lang="en-US" altLang="zh-CN" b="1" dirty="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利润总额</a:t>
            </a:r>
            <a:r>
              <a:rPr lang="en-US" altLang="zh-CN" b="1" dirty="0">
                <a:solidFill>
                  <a:srgbClr val="92D050"/>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所得税</a:t>
            </a:r>
          </a:p>
          <a:p>
            <a:pPr marL="742950" lvl="1" indent="-285750">
              <a:lnSpc>
                <a:spcPct val="150000"/>
              </a:lnSpc>
              <a:buClr>
                <a:srgbClr val="FFFF00"/>
              </a:buClr>
              <a:buFont typeface="Wingdings" panose="05000000000000000000" pitchFamily="2" charset="2"/>
              <a:buChar char="l"/>
            </a:pPr>
            <a:r>
              <a:rPr lang="en-US" altLang="zh-CN" b="1" dirty="0">
                <a:solidFill>
                  <a:srgbClr val="92D050"/>
                </a:solidFill>
                <a:latin typeface="微软雅黑" panose="020B0503020204020204" pitchFamily="34" charset="-122"/>
                <a:ea typeface="微软雅黑" panose="020B0503020204020204" pitchFamily="34" charset="-122"/>
              </a:rPr>
              <a:t>EC:  </a:t>
            </a:r>
            <a:r>
              <a:rPr lang="zh-CN" altLang="en-US" b="1" dirty="0">
                <a:solidFill>
                  <a:srgbClr val="92D050"/>
                </a:solidFill>
                <a:latin typeface="微软雅黑" panose="020B0503020204020204" pitchFamily="34" charset="-122"/>
                <a:ea typeface="微软雅黑" panose="020B0503020204020204" pitchFamily="34" charset="-122"/>
              </a:rPr>
              <a:t>技术方案资本金</a:t>
            </a:r>
          </a:p>
        </p:txBody>
      </p:sp>
      <p:graphicFrame>
        <p:nvGraphicFramePr>
          <p:cNvPr id="16" name="对象 733187"/>
          <p:cNvGraphicFramePr>
            <a:graphicFrameLocks/>
          </p:cNvGraphicFramePr>
          <p:nvPr>
            <p:extLst>
              <p:ext uri="{D42A27DB-BD31-4B8C-83A1-F6EECF244321}">
                <p14:modId xmlns:p14="http://schemas.microsoft.com/office/powerpoint/2010/main" val="994185582"/>
              </p:ext>
            </p:extLst>
          </p:nvPr>
        </p:nvGraphicFramePr>
        <p:xfrm>
          <a:off x="3042076" y="2211375"/>
          <a:ext cx="3168650" cy="968375"/>
        </p:xfrm>
        <a:graphic>
          <a:graphicData uri="http://schemas.openxmlformats.org/presentationml/2006/ole">
            <mc:AlternateContent xmlns:mc="http://schemas.openxmlformats.org/markup-compatibility/2006">
              <mc:Choice xmlns:v="urn:schemas-microsoft-com:vml" Requires="v">
                <p:oleObj spid="_x0000_s3143" r:id="rId7" imgW="1218671" imgH="393529" progId="Equation.3">
                  <p:embed/>
                </p:oleObj>
              </mc:Choice>
              <mc:Fallback>
                <p:oleObj r:id="rId7" imgW="1218671" imgH="393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2076" y="2211375"/>
                        <a:ext cx="31686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137527034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5194" y="500062"/>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某投资方案建设投资（含建设期利息）为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8000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万元，流动资金为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万元，正常生产年份的利润总额</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1200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万元，正常生产年份贷款利息为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万元，则投资方案的总投资收益率为（　</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a:ea typeface="楷体_GB2312" pitchFamily="49" charset="-122"/>
              </a:rPr>
              <a:t>13.33%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a:ea typeface="楷体_GB2312" pitchFamily="49" charset="-122"/>
              </a:rPr>
              <a:t>14.44%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a:ea typeface="楷体_GB2312" pitchFamily="49" charset="-122"/>
              </a:rPr>
              <a:t>15.00</a:t>
            </a:r>
            <a:r>
              <a:rPr lang="zh-CN" altLang="en-US" sz="2600" dirty="0">
                <a:ea typeface="楷体_GB2312" pitchFamily="49"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pPr>
              <a:spcBef>
                <a:spcPct val="50000"/>
              </a:spcBef>
            </a:pPr>
            <a:r>
              <a:rPr lang="en-US" altLang="zh-CN" sz="2600">
                <a:ea typeface="楷体_GB2312" pitchFamily="49" charset="-122"/>
              </a:rPr>
              <a:t>16.25%</a:t>
            </a:r>
            <a:endParaRPr lang="en-US" altLang="zh-CN" sz="2600" dirty="0">
              <a:ea typeface="楷体_GB2312" pitchFamily="49" charset="-122"/>
            </a:endParaRP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23000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投资回收期分析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项目静态投资回收期（</a:t>
            </a:r>
            <a:r>
              <a:rPr lang="en-US" altLang="zh-CN" b="1" dirty="0">
                <a:solidFill>
                  <a:srgbClr val="92D050"/>
                </a:solidFill>
                <a:latin typeface="微软雅黑" panose="020B0503020204020204" pitchFamily="34" charset="-122"/>
                <a:ea typeface="微软雅黑" panose="020B0503020204020204" pitchFamily="34" charset="-122"/>
              </a:rPr>
              <a:t>Pt</a:t>
            </a:r>
            <a:r>
              <a:rPr lang="zh-CN" altLang="en-US" b="1" dirty="0">
                <a:solidFill>
                  <a:srgbClr val="92D050"/>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是</a:t>
            </a:r>
            <a:r>
              <a:rPr lang="zh-CN" altLang="en-US" dirty="0">
                <a:solidFill>
                  <a:schemeClr val="bg1"/>
                </a:solidFill>
                <a:latin typeface="微软雅黑" panose="020B0503020204020204" pitchFamily="34" charset="-122"/>
                <a:ea typeface="微软雅黑" panose="020B0503020204020204" pitchFamily="34" charset="-122"/>
              </a:rPr>
              <a:t>在不考虑资金时间价值的条件下，以技术方案的净收益回收其总投资</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包括建设投资和流动资金</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所需要的时间，一般以年为单位</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b="1" dirty="0" smtClean="0">
                <a:solidFill>
                  <a:srgbClr val="92D050"/>
                </a:solidFill>
                <a:latin typeface="微软雅黑" panose="020B0503020204020204" pitchFamily="34" charset="-122"/>
                <a:ea typeface="微软雅黑" panose="020B0503020204020204" pitchFamily="34" charset="-122"/>
              </a:rPr>
              <a:t>1.</a:t>
            </a:r>
            <a:r>
              <a:rPr lang="zh-CN" altLang="en-US" b="1" dirty="0">
                <a:solidFill>
                  <a:srgbClr val="92D050"/>
                </a:solidFill>
                <a:latin typeface="微软雅黑" panose="020B0503020204020204" pitchFamily="34" charset="-122"/>
                <a:ea typeface="微软雅黑" panose="020B0503020204020204" pitchFamily="34" charset="-122"/>
              </a:rPr>
              <a:t>当技术方案实施后各年的净收益均相同时</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5" name="对象 738307"/>
          <p:cNvGraphicFramePr>
            <a:graphicFrameLocks/>
          </p:cNvGraphicFramePr>
          <p:nvPr>
            <p:extLst>
              <p:ext uri="{D42A27DB-BD31-4B8C-83A1-F6EECF244321}">
                <p14:modId xmlns:p14="http://schemas.microsoft.com/office/powerpoint/2010/main" val="966582800"/>
              </p:ext>
            </p:extLst>
          </p:nvPr>
        </p:nvGraphicFramePr>
        <p:xfrm>
          <a:off x="3638924" y="2958910"/>
          <a:ext cx="1079500" cy="947738"/>
        </p:xfrm>
        <a:graphic>
          <a:graphicData uri="http://schemas.openxmlformats.org/presentationml/2006/ole">
            <mc:AlternateContent xmlns:mc="http://schemas.openxmlformats.org/markup-compatibility/2006">
              <mc:Choice xmlns:v="urn:schemas-microsoft-com:vml" Requires="v">
                <p:oleObj spid="_x0000_s4161" r:id="rId7" imgW="444307" imgH="393529" progId="Equation.3">
                  <p:embed/>
                </p:oleObj>
              </mc:Choice>
              <mc:Fallback>
                <p:oleObj r:id="rId7" imgW="444307" imgH="393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924" y="2958910"/>
                        <a:ext cx="10795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矩形 3"/>
          <p:cNvSpPr/>
          <p:nvPr/>
        </p:nvSpPr>
        <p:spPr>
          <a:xfrm>
            <a:off x="1735363" y="3925456"/>
            <a:ext cx="2941831" cy="646331"/>
          </a:xfrm>
          <a:prstGeom prst="rect">
            <a:avLst/>
          </a:prstGeom>
        </p:spPr>
        <p:txBody>
          <a:bodyPr wrap="none">
            <a:spAutoFit/>
          </a:bodyPr>
          <a:lstStyle/>
          <a:p>
            <a:pPr>
              <a:spcBef>
                <a:spcPct val="0"/>
              </a:spcBef>
            </a:pPr>
            <a:r>
              <a:rPr lang="en-US" altLang="zh-CN" dirty="0"/>
              <a:t>I</a:t>
            </a:r>
            <a:r>
              <a:rPr lang="en-US" altLang="zh-CN" dirty="0" smtClean="0"/>
              <a:t>: </a:t>
            </a:r>
            <a:r>
              <a:rPr lang="zh-CN" altLang="en-US" dirty="0" smtClean="0"/>
              <a:t>技术</a:t>
            </a:r>
            <a:r>
              <a:rPr lang="zh-CN" altLang="en-US" dirty="0"/>
              <a:t>方案总</a:t>
            </a:r>
            <a:r>
              <a:rPr lang="zh-CN" altLang="en-US" dirty="0" smtClean="0"/>
              <a:t>投资</a:t>
            </a:r>
            <a:endParaRPr lang="en-US" altLang="zh-CN" dirty="0" smtClean="0"/>
          </a:p>
          <a:p>
            <a:pPr>
              <a:spcBef>
                <a:spcPct val="0"/>
              </a:spcBef>
            </a:pPr>
            <a:r>
              <a:rPr lang="en-US" altLang="zh-CN" dirty="0"/>
              <a:t>A:</a:t>
            </a:r>
            <a:r>
              <a:rPr lang="zh-CN" altLang="en-US" dirty="0"/>
              <a:t>技术方案每年的净收益</a:t>
            </a:r>
            <a:r>
              <a:rPr lang="zh-CN" altLang="en-US" dirty="0" smtClean="0"/>
              <a:t>。</a:t>
            </a:r>
            <a:endParaRPr lang="zh-CN" altLang="en-US" dirty="0"/>
          </a:p>
        </p:txBody>
      </p:sp>
    </p:spTree>
    <p:custDataLst>
      <p:tags r:id="rId2"/>
    </p:custDataLst>
    <p:extLst>
      <p:ext uri="{BB962C8B-B14F-4D97-AF65-F5344CB8AC3E}">
        <p14:creationId xmlns:p14="http://schemas.microsoft.com/office/powerpoint/2010/main" val="130452489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投资回收期分析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项目静态投资回收期（</a:t>
            </a:r>
            <a:r>
              <a:rPr lang="en-US" altLang="zh-CN" b="1" dirty="0">
                <a:solidFill>
                  <a:srgbClr val="92D050"/>
                </a:solidFill>
                <a:latin typeface="微软雅黑" panose="020B0503020204020204" pitchFamily="34" charset="-122"/>
                <a:ea typeface="微软雅黑" panose="020B0503020204020204" pitchFamily="34" charset="-122"/>
              </a:rPr>
              <a:t>Pt</a:t>
            </a:r>
            <a:r>
              <a:rPr lang="zh-CN" altLang="en-US" b="1" dirty="0">
                <a:solidFill>
                  <a:srgbClr val="92D050"/>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是</a:t>
            </a:r>
            <a:r>
              <a:rPr lang="zh-CN" altLang="en-US" dirty="0">
                <a:solidFill>
                  <a:schemeClr val="bg1"/>
                </a:solidFill>
                <a:latin typeface="微软雅黑" panose="020B0503020204020204" pitchFamily="34" charset="-122"/>
                <a:ea typeface="微软雅黑" panose="020B0503020204020204" pitchFamily="34" charset="-122"/>
              </a:rPr>
              <a:t>在不考虑资金时间价值的条件下，以技术方案的净收益回收其总投资</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包括建设投资和流动资金</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所需要的时间，一般以年为单位</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b="1" dirty="0" smtClean="0">
                <a:solidFill>
                  <a:srgbClr val="92D050"/>
                </a:solidFill>
                <a:latin typeface="微软雅黑" panose="020B0503020204020204" pitchFamily="34" charset="-122"/>
                <a:ea typeface="微软雅黑" panose="020B0503020204020204" pitchFamily="34" charset="-122"/>
              </a:rPr>
              <a:t>1.</a:t>
            </a:r>
            <a:r>
              <a:rPr lang="zh-CN" altLang="en-US" b="1" dirty="0">
                <a:solidFill>
                  <a:srgbClr val="92D050"/>
                </a:solidFill>
                <a:latin typeface="微软雅黑" panose="020B0503020204020204" pitchFamily="34" charset="-122"/>
                <a:ea typeface="微软雅黑" panose="020B0503020204020204" pitchFamily="34" charset="-122"/>
              </a:rPr>
              <a:t>当技术方案实施后各年的净收益不同时</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6" name="对象 720899"/>
          <p:cNvGraphicFramePr>
            <a:graphicFrameLocks/>
          </p:cNvGraphicFramePr>
          <p:nvPr>
            <p:extLst>
              <p:ext uri="{D42A27DB-BD31-4B8C-83A1-F6EECF244321}">
                <p14:modId xmlns:p14="http://schemas.microsoft.com/office/powerpoint/2010/main" val="3488352076"/>
              </p:ext>
            </p:extLst>
          </p:nvPr>
        </p:nvGraphicFramePr>
        <p:xfrm>
          <a:off x="2257807" y="3105757"/>
          <a:ext cx="4067175" cy="1608137"/>
        </p:xfrm>
        <a:graphic>
          <a:graphicData uri="http://schemas.openxmlformats.org/presentationml/2006/ole">
            <mc:AlternateContent xmlns:mc="http://schemas.openxmlformats.org/markup-compatibility/2006">
              <mc:Choice xmlns:v="urn:schemas-microsoft-com:vml" Requires="v">
                <p:oleObj spid="_x0000_s5184" r:id="rId7" imgW="1688367" imgH="672808" progId="Equation.3">
                  <p:embed/>
                </p:oleObj>
              </mc:Choice>
              <mc:Fallback>
                <p:oleObj r:id="rId7" imgW="1688367" imgH="67280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807" y="3105757"/>
                        <a:ext cx="4067175"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339240011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投资回收期分析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004063" y="1330489"/>
            <a:ext cx="6574665" cy="874407"/>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某项目财务现金流量表的数据如下表所示，计算该项目的静态投资回收期。 </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7" name="表格 16"/>
          <p:cNvGraphicFramePr/>
          <p:nvPr>
            <p:extLst>
              <p:ext uri="{D42A27DB-BD31-4B8C-83A1-F6EECF244321}">
                <p14:modId xmlns:p14="http://schemas.microsoft.com/office/powerpoint/2010/main" val="979827255"/>
              </p:ext>
            </p:extLst>
          </p:nvPr>
        </p:nvGraphicFramePr>
        <p:xfrm>
          <a:off x="793254" y="2330088"/>
          <a:ext cx="7387467" cy="2441868"/>
        </p:xfrm>
        <a:graphic>
          <a:graphicData uri="http://schemas.openxmlformats.org/drawingml/2006/table">
            <a:tbl>
              <a:tblPr/>
              <a:tblGrid>
                <a:gridCol w="1568095">
                  <a:extLst>
                    <a:ext uri="{9D8B030D-6E8A-4147-A177-3AD203B41FA5}"/>
                  </a:extLst>
                </a:gridCol>
                <a:gridCol w="783289">
                  <a:extLst>
                    <a:ext uri="{9D8B030D-6E8A-4147-A177-3AD203B41FA5}"/>
                  </a:extLst>
                </a:gridCol>
                <a:gridCol w="857528">
                  <a:extLst>
                    <a:ext uri="{9D8B030D-6E8A-4147-A177-3AD203B41FA5}"/>
                  </a:extLst>
                </a:gridCol>
                <a:gridCol w="895405">
                  <a:extLst>
                    <a:ext uri="{9D8B030D-6E8A-4147-A177-3AD203B41FA5}"/>
                  </a:extLst>
                </a:gridCol>
                <a:gridCol w="783289">
                  <a:extLst>
                    <a:ext uri="{9D8B030D-6E8A-4147-A177-3AD203B41FA5}"/>
                  </a:extLst>
                </a:gridCol>
                <a:gridCol w="857528">
                  <a:extLst>
                    <a:ext uri="{9D8B030D-6E8A-4147-A177-3AD203B41FA5}"/>
                  </a:extLst>
                </a:gridCol>
                <a:gridCol w="783290">
                  <a:extLst>
                    <a:ext uri="{9D8B030D-6E8A-4147-A177-3AD203B41FA5}"/>
                  </a:extLst>
                </a:gridCol>
                <a:gridCol w="859043">
                  <a:extLst>
                    <a:ext uri="{9D8B030D-6E8A-4147-A177-3AD203B41FA5}"/>
                  </a:extLst>
                </a:gridCol>
              </a:tblGrid>
              <a:tr h="4762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楷体_GB2312" pitchFamily="49" charset="-122"/>
                          <a:ea typeface="楷体_GB2312" pitchFamily="49" charset="-122"/>
                        </a:rPr>
                        <a:t>计算期</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2</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3</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4</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6</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r h="41253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楷体_GB2312" pitchFamily="49" charset="-122"/>
                          <a:ea typeface="楷体_GB2312" pitchFamily="49" charset="-122"/>
                        </a:rPr>
                        <a:t>现金流入</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Courier New" panose="02070309020205020404" pitchFamily="49" charset="0"/>
                          <a:ea typeface="楷体_GB2312" pitchFamily="49" charset="-122"/>
                        </a:rPr>
                        <a:t>—</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Courier New" panose="02070309020205020404" pitchFamily="49" charset="0"/>
                          <a:ea typeface="楷体_GB2312" pitchFamily="49" charset="-122"/>
                        </a:rPr>
                        <a:t>—</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800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r h="41102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楷体_GB2312" pitchFamily="49" charset="-122"/>
                          <a:ea typeface="楷体_GB2312" pitchFamily="49" charset="-122"/>
                        </a:rPr>
                        <a:t>现金流出</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600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900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r h="41253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楷体_GB2312" pitchFamily="49" charset="-122"/>
                          <a:ea typeface="楷体_GB2312" pitchFamily="49" charset="-122"/>
                        </a:rPr>
                        <a:t>净现金流量</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-600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-900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300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r h="72952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楷体_GB2312" pitchFamily="49" charset="-122"/>
                          <a:ea typeface="楷体_GB2312" pitchFamily="49" charset="-122"/>
                        </a:rPr>
                        <a:t>累计</a:t>
                      </a:r>
                    </a:p>
                    <a:p>
                      <a:pPr marL="0" lvl="0" indent="0" algn="ctr" fontAlgn="ctr">
                        <a:spcBef>
                          <a:spcPct val="0"/>
                        </a:spcBef>
                        <a:buNone/>
                      </a:pPr>
                      <a:r>
                        <a:rPr lang="zh-CN" altLang="en-US" sz="2000" dirty="0">
                          <a:latin typeface="楷体_GB2312" pitchFamily="49" charset="-122"/>
                          <a:ea typeface="楷体_GB2312" pitchFamily="49" charset="-122"/>
                        </a:rPr>
                        <a:t>净现金流量</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-600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-1500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-1200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-700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-200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a:latin typeface="楷体_GB2312" pitchFamily="49" charset="-122"/>
                          <a:ea typeface="楷体_GB2312" pitchFamily="49" charset="-122"/>
                        </a:rPr>
                        <a:t>300</a:t>
                      </a:r>
                      <a:endParaRPr lang="zh-CN" altLang="en-US" sz="200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000" dirty="0">
                          <a:latin typeface="楷体_GB2312" pitchFamily="49" charset="-122"/>
                          <a:ea typeface="楷体_GB2312" pitchFamily="49" charset="-122"/>
                        </a:rPr>
                        <a:t>1300</a:t>
                      </a:r>
                      <a:endParaRPr lang="zh-CN" altLang="en-US" sz="2000" dirty="0">
                        <a:latin typeface="楷体_GB2312" pitchFamily="49" charset="-122"/>
                        <a:ea typeface="楷体_GB2312" pitchFamily="49"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bl>
          </a:graphicData>
        </a:graphic>
      </p:graphicFrame>
    </p:spTree>
    <p:custDataLst>
      <p:tags r:id="rId1"/>
    </p:custDataLst>
    <p:extLst>
      <p:ext uri="{BB962C8B-B14F-4D97-AF65-F5344CB8AC3E}">
        <p14:creationId xmlns:p14="http://schemas.microsoft.com/office/powerpoint/2010/main" val="195980667"/>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投资回收期分析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004063" y="1330489"/>
            <a:ext cx="6574665" cy="455894"/>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ea typeface="楷体_GB2312" pitchFamily="49" charset="-122"/>
              </a:rPr>
              <a:t>解：根据静态投资回收期的计算</a:t>
            </a:r>
            <a:r>
              <a:rPr lang="zh-CN" altLang="en-US" b="1" dirty="0" smtClean="0">
                <a:ea typeface="楷体_GB2312" pitchFamily="49" charset="-122"/>
              </a:rPr>
              <a:t>公式：</a:t>
            </a:r>
            <a:r>
              <a:rPr lang="zh-CN" altLang="en-US" b="1" dirty="0" smtClean="0">
                <a:solidFill>
                  <a:schemeClr val="bg1"/>
                </a:solidFill>
                <a:latin typeface="微软雅黑" panose="020B0503020204020204" pitchFamily="34" charset="-122"/>
                <a:ea typeface="微软雅黑" panose="020B0503020204020204" pitchFamily="34" charset="-122"/>
              </a:rPr>
              <a:t> </a:t>
            </a:r>
            <a:endParaRPr lang="zh-CN" altLang="en-US" b="1"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对象 722946"/>
          <p:cNvGraphicFramePr>
            <a:graphicFrameLocks/>
          </p:cNvGraphicFramePr>
          <p:nvPr>
            <p:extLst>
              <p:ext uri="{D42A27DB-BD31-4B8C-83A1-F6EECF244321}">
                <p14:modId xmlns:p14="http://schemas.microsoft.com/office/powerpoint/2010/main" val="3793908841"/>
              </p:ext>
            </p:extLst>
          </p:nvPr>
        </p:nvGraphicFramePr>
        <p:xfrm>
          <a:off x="1406307" y="2571749"/>
          <a:ext cx="6318250" cy="1457325"/>
        </p:xfrm>
        <a:graphic>
          <a:graphicData uri="http://schemas.openxmlformats.org/presentationml/2006/ole">
            <mc:AlternateContent xmlns:mc="http://schemas.openxmlformats.org/markup-compatibility/2006">
              <mc:Choice xmlns:v="urn:schemas-microsoft-com:vml" Requires="v">
                <p:oleObj spid="_x0000_s6206" r:id="rId7" imgW="1714500" imgH="419100" progId="Equation.3">
                  <p:embed/>
                </p:oleObj>
              </mc:Choice>
              <mc:Fallback>
                <p:oleObj r:id="rId7" imgW="1714500" imgH="4191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6307" y="2571749"/>
                        <a:ext cx="63182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820882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cs typeface="+mn-ea"/>
                <a:sym typeface="+mn-lt"/>
              </a:rPr>
              <a:t>将计算出的</a:t>
            </a:r>
            <a:r>
              <a:rPr lang="en-US" altLang="zh-CN" dirty="0">
                <a:cs typeface="+mn-ea"/>
                <a:sym typeface="+mn-lt"/>
              </a:rPr>
              <a:t>Pt </a:t>
            </a:r>
            <a:r>
              <a:rPr lang="zh-CN" altLang="en-US" dirty="0">
                <a:cs typeface="+mn-ea"/>
                <a:sym typeface="+mn-lt"/>
              </a:rPr>
              <a:t>与所确定的基准投资回收期 </a:t>
            </a:r>
            <a:r>
              <a:rPr lang="en-US" altLang="zh-CN" dirty="0">
                <a:cs typeface="+mn-ea"/>
                <a:sym typeface="+mn-lt"/>
              </a:rPr>
              <a:t>Pc </a:t>
            </a:r>
            <a:r>
              <a:rPr lang="zh-CN" altLang="en-US" dirty="0">
                <a:cs typeface="+mn-ea"/>
                <a:sym typeface="+mn-lt"/>
              </a:rPr>
              <a:t>进行比较</a:t>
            </a:r>
            <a:r>
              <a:rPr lang="zh-CN" altLang="en-US" dirty="0" smtClean="0">
                <a:cs typeface="+mn-ea"/>
                <a:sym typeface="+mn-lt"/>
              </a:rPr>
              <a:t>。</a:t>
            </a:r>
            <a:endParaRPr lang="en-US" altLang="zh-CN" dirty="0" smtClean="0">
              <a:cs typeface="+mn-ea"/>
              <a:sym typeface="+mn-lt"/>
            </a:endParaRPr>
          </a:p>
          <a:p>
            <a:pPr algn="just"/>
            <a:endParaRPr lang="zh-CN" altLang="en-US" dirty="0">
              <a:cs typeface="+mn-ea"/>
              <a:sym typeface="+mn-lt"/>
            </a:endParaRPr>
          </a:p>
          <a:p>
            <a:pPr algn="just"/>
            <a:r>
              <a:rPr lang="zh-CN" altLang="en-US" dirty="0">
                <a:cs typeface="+mn-ea"/>
                <a:sym typeface="+mn-lt"/>
              </a:rPr>
              <a:t>若 </a:t>
            </a:r>
            <a:r>
              <a:rPr lang="en-US" altLang="zh-CN" dirty="0">
                <a:cs typeface="+mn-ea"/>
                <a:sym typeface="+mn-lt"/>
              </a:rPr>
              <a:t>Pt ≤ Pc</a:t>
            </a:r>
            <a:r>
              <a:rPr lang="zh-CN" altLang="en-US" dirty="0">
                <a:cs typeface="+mn-ea"/>
                <a:sym typeface="+mn-lt"/>
              </a:rPr>
              <a:t>，表明项目投资能在规定的时间内收回，则方案可以考虑接受；</a:t>
            </a:r>
          </a:p>
          <a:p>
            <a:pPr algn="just"/>
            <a:endParaRPr lang="en-US" altLang="zh-CN" dirty="0" smtClean="0">
              <a:cs typeface="+mn-ea"/>
              <a:sym typeface="+mn-lt"/>
            </a:endParaRPr>
          </a:p>
          <a:p>
            <a:pPr algn="just"/>
            <a:r>
              <a:rPr lang="zh-CN" altLang="en-US" dirty="0" smtClean="0">
                <a:cs typeface="+mn-ea"/>
                <a:sym typeface="+mn-lt"/>
              </a:rPr>
              <a:t>若  </a:t>
            </a:r>
            <a:r>
              <a:rPr lang="en-US" altLang="zh-CN" dirty="0">
                <a:cs typeface="+mn-ea"/>
                <a:sym typeface="+mn-lt"/>
              </a:rPr>
              <a:t>Pt  </a:t>
            </a:r>
            <a:r>
              <a:rPr lang="zh-CN" altLang="en-US" dirty="0">
                <a:cs typeface="+mn-ea"/>
                <a:sym typeface="+mn-lt"/>
              </a:rPr>
              <a:t>＞ </a:t>
            </a:r>
            <a:r>
              <a:rPr lang="en-US" altLang="zh-CN" dirty="0">
                <a:cs typeface="+mn-ea"/>
                <a:sym typeface="+mn-lt"/>
              </a:rPr>
              <a:t>Pc </a:t>
            </a:r>
            <a:r>
              <a:rPr lang="zh-CN" altLang="en-US" dirty="0">
                <a:cs typeface="+mn-ea"/>
                <a:sym typeface="+mn-lt"/>
              </a:rPr>
              <a:t>，则方案是不可行的。</a:t>
            </a: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判别准则</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61634692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投资回收期指标的优劣</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投资回收期指标容易理解，计算也比较简便；项目投资回收期在一定程度上显示了资本的周转速度。</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投资回收期（包括静态和动态投资回收期）没有全面地考虑投资方案整个计算期内现金流量，只考虑回收之前的效果，不能反映投资回收之后的情况，故无法准确衡量方案在整个计算期内的财务。所以，投资回收期作为方案选择和技术方案排队的评价准则是不可靠的，它只能作为辅助评价指标，或与其他评价指标结合应用。</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6428513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208451" y="888442"/>
            <a:ext cx="6297768" cy="584775"/>
          </a:xfrm>
          <a:prstGeom prst="rect">
            <a:avLst/>
          </a:prstGeom>
        </p:spPr>
        <p:txBody>
          <a:bodyPr wrap="square">
            <a:spAutoFit/>
          </a:bodyPr>
          <a:lstStyle/>
          <a:p>
            <a:pPr algn="just"/>
            <a:r>
              <a:rPr lang="zh-CN" altLang="en-US" sz="3200" b="1" dirty="0" smtClean="0">
                <a:solidFill>
                  <a:srgbClr val="FFFF00"/>
                </a:solidFill>
              </a:rPr>
              <a:t>为什么要评价？</a:t>
            </a:r>
            <a:endParaRPr lang="zh-CN" altLang="en-US" sz="3200" b="1" dirty="0">
              <a:solidFill>
                <a:srgbClr val="FFFF00"/>
              </a:solidFill>
            </a:endParaRPr>
          </a:p>
        </p:txBody>
      </p:sp>
      <p:sp>
        <p:nvSpPr>
          <p:cNvPr id="9" name="矩形 8"/>
          <p:cNvSpPr/>
          <p:nvPr/>
        </p:nvSpPr>
        <p:spPr>
          <a:xfrm>
            <a:off x="945399" y="2058739"/>
            <a:ext cx="6574665" cy="128990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工程经济分析的任务是根据所考察系统的预期目标和所拥有的资源条件，分析该系统的现金流量情况，选择合适的技术方案，以获得最佳的投资效益。 </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1601920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某项目净现金流量如下表所示，则项目的静态投资回收期为（  ）年。</a:t>
            </a:r>
            <a:endParaRPr lang="en-US" altLang="zh-CN" b="1" dirty="0">
              <a:solidFill>
                <a:srgbClr val="92D05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800" b="1" dirty="0">
                <a:solidFill>
                  <a:srgbClr val="000000"/>
                </a:solidFill>
                <a:latin typeface="楷体_GB2312" pitchFamily="49" charset="-122"/>
                <a:ea typeface="楷体_GB2312" pitchFamily="49" charset="-122"/>
              </a:rPr>
              <a:t>5.33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800" b="1" dirty="0">
                <a:solidFill>
                  <a:srgbClr val="000000"/>
                </a:solidFill>
                <a:latin typeface="楷体_GB2312" pitchFamily="49" charset="-122"/>
                <a:ea typeface="楷体_GB2312" pitchFamily="49" charset="-122"/>
              </a:rPr>
              <a:t>5.67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800" b="1" dirty="0">
                <a:solidFill>
                  <a:srgbClr val="000000"/>
                </a:solidFill>
                <a:latin typeface="楷体_GB2312" pitchFamily="49" charset="-122"/>
                <a:ea typeface="楷体_GB2312" pitchFamily="49" charset="-122"/>
              </a:rPr>
              <a:t>6.33</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800" b="1" dirty="0">
                <a:solidFill>
                  <a:srgbClr val="000000"/>
                </a:solidFill>
                <a:latin typeface="楷体_GB2312" pitchFamily="49" charset="-122"/>
                <a:ea typeface="楷体_GB2312" pitchFamily="49" charset="-122"/>
              </a:rPr>
              <a:t>6.67</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21" name="表格 20"/>
          <p:cNvGraphicFramePr/>
          <p:nvPr>
            <p:extLst>
              <p:ext uri="{D42A27DB-BD31-4B8C-83A1-F6EECF244321}">
                <p14:modId xmlns:p14="http://schemas.microsoft.com/office/powerpoint/2010/main" val="3763658129"/>
              </p:ext>
            </p:extLst>
          </p:nvPr>
        </p:nvGraphicFramePr>
        <p:xfrm>
          <a:off x="2881093" y="1536397"/>
          <a:ext cx="6135907" cy="1447453"/>
        </p:xfrm>
        <a:graphic>
          <a:graphicData uri="http://schemas.openxmlformats.org/drawingml/2006/table">
            <a:tbl>
              <a:tblPr/>
              <a:tblGrid>
                <a:gridCol w="1011503">
                  <a:extLst>
                    <a:ext uri="{9D8B030D-6E8A-4147-A177-3AD203B41FA5}"/>
                  </a:extLst>
                </a:gridCol>
                <a:gridCol w="718143">
                  <a:extLst>
                    <a:ext uri="{9D8B030D-6E8A-4147-A177-3AD203B41FA5}"/>
                  </a:extLst>
                </a:gridCol>
                <a:gridCol w="763794">
                  <a:extLst>
                    <a:ext uri="{9D8B030D-6E8A-4147-A177-3AD203B41FA5}"/>
                  </a:extLst>
                </a:gridCol>
                <a:gridCol w="544589">
                  <a:extLst>
                    <a:ext uri="{9D8B030D-6E8A-4147-A177-3AD203B41FA5}"/>
                  </a:extLst>
                </a:gridCol>
                <a:gridCol w="516313">
                  <a:extLst>
                    <a:ext uri="{9D8B030D-6E8A-4147-A177-3AD203B41FA5}"/>
                  </a:extLst>
                </a:gridCol>
                <a:gridCol w="513966">
                  <a:extLst>
                    <a:ext uri="{9D8B030D-6E8A-4147-A177-3AD203B41FA5}"/>
                  </a:extLst>
                </a:gridCol>
                <a:gridCol w="517486">
                  <a:extLst>
                    <a:ext uri="{9D8B030D-6E8A-4147-A177-3AD203B41FA5}"/>
                  </a:extLst>
                </a:gridCol>
                <a:gridCol w="516313">
                  <a:extLst>
                    <a:ext uri="{9D8B030D-6E8A-4147-A177-3AD203B41FA5}"/>
                  </a:extLst>
                </a:gridCol>
                <a:gridCol w="517487">
                  <a:extLst>
                    <a:ext uri="{9D8B030D-6E8A-4147-A177-3AD203B41FA5}"/>
                  </a:extLst>
                </a:gridCol>
                <a:gridCol w="516313">
                  <a:extLst>
                    <a:ext uri="{9D8B030D-6E8A-4147-A177-3AD203B41FA5}"/>
                  </a:extLst>
                </a:gridCol>
              </a:tblGrid>
              <a:tr h="59212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1600" b="1" dirty="0">
                          <a:solidFill>
                            <a:srgbClr val="000000"/>
                          </a:solidFill>
                          <a:latin typeface="楷体_GB2312" pitchFamily="49" charset="-122"/>
                          <a:ea typeface="楷体_GB2312" pitchFamily="49" charset="-122"/>
                        </a:rPr>
                        <a:t>计算期（年）</a:t>
                      </a:r>
                      <a:endParaRPr lang="zh-CN" altLang="en-US" sz="1600" b="1" dirty="0">
                        <a:latin typeface="楷体_GB2312" pitchFamily="49" charset="-122"/>
                        <a:ea typeface="楷体_GB2312" pitchFamily="49" charset="-122"/>
                      </a:endParaRPr>
                    </a:p>
                  </a:txBody>
                  <a:tcPr marT="45653" marB="45653">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1</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2</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3</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4</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5</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6</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7</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8</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9</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extLst>
              </a:tr>
              <a:tr h="85533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1600" b="1" dirty="0">
                          <a:solidFill>
                            <a:srgbClr val="000000"/>
                          </a:solidFill>
                          <a:latin typeface="楷体_GB2312" pitchFamily="49" charset="-122"/>
                          <a:ea typeface="楷体_GB2312" pitchFamily="49" charset="-122"/>
                        </a:rPr>
                        <a:t>净现金流量</a:t>
                      </a:r>
                    </a:p>
                    <a:p>
                      <a:pPr marL="0" lvl="0" indent="0" algn="ctr" fontAlgn="ctr">
                        <a:spcBef>
                          <a:spcPct val="0"/>
                        </a:spcBef>
                        <a:buNone/>
                      </a:pPr>
                      <a:r>
                        <a:rPr lang="zh-CN" altLang="en-US" sz="1600" b="1" dirty="0">
                          <a:solidFill>
                            <a:srgbClr val="000000"/>
                          </a:solidFill>
                          <a:latin typeface="楷体_GB2312" pitchFamily="49" charset="-122"/>
                          <a:ea typeface="楷体_GB2312" pitchFamily="49" charset="-122"/>
                        </a:rPr>
                        <a:t>（万元）</a:t>
                      </a:r>
                      <a:endParaRPr lang="zh-CN" altLang="en-US" sz="1600" b="1" dirty="0">
                        <a:latin typeface="楷体_GB2312" pitchFamily="49" charset="-122"/>
                        <a:ea typeface="楷体_GB2312" pitchFamily="49" charset="-122"/>
                      </a:endParaRPr>
                    </a:p>
                  </a:txBody>
                  <a:tcPr marT="45653" marB="45653">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-800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-1200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400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600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600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600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600</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a:solidFill>
                            <a:srgbClr val="000000"/>
                          </a:solidFill>
                          <a:latin typeface="楷体_GB2312" pitchFamily="49" charset="-122"/>
                          <a:ea typeface="楷体_GB2312" pitchFamily="49" charset="-122"/>
                        </a:rPr>
                        <a:t>600</a:t>
                      </a:r>
                      <a:endParaRPr lang="zh-CN" altLang="en-US" sz="1600" b="1">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en-US" altLang="zh-CN" sz="1600" b="1" dirty="0">
                          <a:solidFill>
                            <a:srgbClr val="000000"/>
                          </a:solidFill>
                          <a:latin typeface="楷体_GB2312" pitchFamily="49" charset="-122"/>
                          <a:ea typeface="楷体_GB2312" pitchFamily="49" charset="-122"/>
                        </a:rPr>
                        <a:t>600</a:t>
                      </a:r>
                      <a:endParaRPr lang="zh-CN" altLang="en-US" sz="1600" b="1" dirty="0">
                        <a:latin typeface="楷体_GB2312" pitchFamily="49" charset="-122"/>
                        <a:ea typeface="楷体_GB2312" pitchFamily="49" charset="-122"/>
                      </a:endParaRPr>
                    </a:p>
                  </a:txBody>
                  <a:tcPr marT="45653" marB="45653">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bl>
          </a:graphicData>
        </a:graphic>
      </p:graphicFrame>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313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财务</a:t>
            </a:r>
            <a:r>
              <a:rPr lang="zh-CN" altLang="en-US" dirty="0">
                <a:solidFill>
                  <a:schemeClr val="bg1"/>
                </a:solidFill>
                <a:latin typeface="微软雅黑" panose="020B0503020204020204" pitchFamily="34" charset="-122"/>
                <a:ea typeface="微软雅黑" panose="020B0503020204020204" pitchFamily="34" charset="-122"/>
              </a:rPr>
              <a:t>净现值</a:t>
            </a:r>
            <a:r>
              <a:rPr lang="en-US" altLang="zh-CN" dirty="0">
                <a:solidFill>
                  <a:schemeClr val="bg1"/>
                </a:solidFill>
                <a:latin typeface="微软雅黑" panose="020B0503020204020204" pitchFamily="34" charset="-122"/>
                <a:ea typeface="微软雅黑" panose="020B0503020204020204" pitchFamily="34" charset="-122"/>
              </a:rPr>
              <a:t>(FNPV</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financial </a:t>
            </a:r>
            <a:r>
              <a:rPr lang="en-US" altLang="zh-CN" dirty="0" smtClean="0">
                <a:solidFill>
                  <a:schemeClr val="bg1"/>
                </a:solidFill>
                <a:latin typeface="微软雅黑" panose="020B0503020204020204" pitchFamily="34" charset="-122"/>
                <a:ea typeface="微软雅黑" panose="020B0503020204020204" pitchFamily="34" charset="-122"/>
              </a:rPr>
              <a:t>net present </a:t>
            </a:r>
            <a:r>
              <a:rPr lang="en-US" altLang="zh-CN" dirty="0">
                <a:solidFill>
                  <a:schemeClr val="bg1"/>
                </a:solidFill>
                <a:latin typeface="微软雅黑" panose="020B0503020204020204" pitchFamily="34" charset="-122"/>
                <a:ea typeface="微软雅黑" panose="020B0503020204020204" pitchFamily="34" charset="-122"/>
              </a:rPr>
              <a:t>value)</a:t>
            </a:r>
            <a:r>
              <a:rPr lang="zh-CN" altLang="en-US" dirty="0">
                <a:solidFill>
                  <a:schemeClr val="bg1"/>
                </a:solidFill>
                <a:latin typeface="微软雅黑" panose="020B0503020204020204" pitchFamily="34" charset="-122"/>
                <a:ea typeface="微软雅黑" panose="020B0503020204020204" pitchFamily="34" charset="-122"/>
              </a:rPr>
              <a:t>是反映技术方案在计算期内盈利能力的动态评价指标。投资方案的财务净现值是指用一个预定的基准收益率（或设定的折现率）</a:t>
            </a:r>
            <a:r>
              <a:rPr lang="en-US" altLang="zh-CN" dirty="0" err="1">
                <a:solidFill>
                  <a:schemeClr val="bg1"/>
                </a:solidFill>
                <a:latin typeface="微软雅黑" panose="020B0503020204020204" pitchFamily="34" charset="-122"/>
                <a:ea typeface="微软雅黑" panose="020B0503020204020204" pitchFamily="34" charset="-122"/>
              </a:rPr>
              <a:t>ic</a:t>
            </a:r>
            <a:r>
              <a:rPr lang="zh-CN" altLang="en-US" dirty="0">
                <a:solidFill>
                  <a:schemeClr val="bg1"/>
                </a:solidFill>
                <a:latin typeface="微软雅黑" panose="020B0503020204020204" pitchFamily="34" charset="-122"/>
                <a:ea typeface="微软雅黑" panose="020B0503020204020204" pitchFamily="34" charset="-122"/>
              </a:rPr>
              <a:t>，分别把整个计算期间内各年所发生的净现金流量都折现到投资方案开始实施时的现值之</a:t>
            </a:r>
            <a:r>
              <a:rPr lang="zh-CN" altLang="en-US" dirty="0" smtClean="0">
                <a:solidFill>
                  <a:schemeClr val="bg1"/>
                </a:solidFill>
                <a:latin typeface="微软雅黑" panose="020B0503020204020204" pitchFamily="34" charset="-122"/>
                <a:ea typeface="微软雅黑" panose="020B0503020204020204" pitchFamily="34" charset="-122"/>
              </a:rPr>
              <a:t>和。</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7598137"/>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文本框 612353"/>
          <p:cNvSpPr txBox="1">
            <a:spLocks noChangeArrowheads="1"/>
          </p:cNvSpPr>
          <p:nvPr/>
        </p:nvSpPr>
        <p:spPr bwMode="auto">
          <a:xfrm>
            <a:off x="893917" y="1266537"/>
            <a:ext cx="7404718" cy="377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Arial" panose="020B0604020202020204" pitchFamily="34" charset="0"/>
              <a:buNone/>
            </a:pPr>
            <a:r>
              <a:rPr lang="zh-CN" altLang="en-US" sz="2000" b="1" dirty="0">
                <a:ea typeface="楷体_GB2312" pitchFamily="49" charset="-122"/>
              </a:rPr>
              <a:t>财务净现值计算公式：</a:t>
            </a:r>
          </a:p>
          <a:p>
            <a:pPr eaLnBrk="1" hangingPunct="1">
              <a:lnSpc>
                <a:spcPct val="130000"/>
              </a:lnSpc>
              <a:spcBef>
                <a:spcPct val="50000"/>
              </a:spcBef>
              <a:buFont typeface="Arial" panose="020B0604020202020204" pitchFamily="34" charset="0"/>
              <a:buNone/>
            </a:pPr>
            <a:endParaRPr lang="zh-CN" altLang="en-US" sz="2000" b="1" dirty="0">
              <a:ea typeface="楷体_GB2312" pitchFamily="49" charset="-122"/>
            </a:endParaRPr>
          </a:p>
          <a:p>
            <a:pPr eaLnBrk="1" hangingPunct="1">
              <a:lnSpc>
                <a:spcPct val="130000"/>
              </a:lnSpc>
              <a:spcBef>
                <a:spcPct val="50000"/>
              </a:spcBef>
              <a:buFont typeface="Arial" panose="020B0604020202020204" pitchFamily="34" charset="0"/>
              <a:buNone/>
            </a:pPr>
            <a:r>
              <a:rPr lang="zh-CN" altLang="en-US" sz="2000" b="1" dirty="0">
                <a:ea typeface="楷体_GB2312" pitchFamily="49" charset="-122"/>
              </a:rPr>
              <a:t>式中：</a:t>
            </a:r>
            <a:r>
              <a:rPr lang="en-US" altLang="zh-CN" sz="2000" b="1" dirty="0">
                <a:ea typeface="楷体_GB2312" pitchFamily="49" charset="-122"/>
              </a:rPr>
              <a:t>FNPV──</a:t>
            </a:r>
            <a:r>
              <a:rPr lang="zh-CN" altLang="en-US" sz="2000" b="1" dirty="0">
                <a:ea typeface="楷体_GB2312" pitchFamily="49" charset="-122"/>
              </a:rPr>
              <a:t>财务净现值； </a:t>
            </a:r>
          </a:p>
          <a:p>
            <a:pPr eaLnBrk="1" hangingPunct="1">
              <a:lnSpc>
                <a:spcPct val="130000"/>
              </a:lnSpc>
              <a:spcBef>
                <a:spcPct val="50000"/>
              </a:spcBef>
              <a:buFont typeface="Arial" panose="020B0604020202020204" pitchFamily="34" charset="0"/>
              <a:buNone/>
            </a:pPr>
            <a:r>
              <a:rPr lang="zh-CN" altLang="en-US" sz="2000" b="1" dirty="0">
                <a:ea typeface="楷体_GB2312" pitchFamily="49" charset="-122"/>
              </a:rPr>
              <a:t>          </a:t>
            </a:r>
            <a:r>
              <a:rPr lang="en-US" altLang="zh-CN" sz="2000" b="1" dirty="0" err="1">
                <a:ea typeface="楷体_GB2312" pitchFamily="49" charset="-122"/>
              </a:rPr>
              <a:t>ic</a:t>
            </a:r>
            <a:r>
              <a:rPr lang="en-US" altLang="zh-CN" sz="2000" b="1" dirty="0">
                <a:ea typeface="楷体_GB2312" pitchFamily="49" charset="-122"/>
              </a:rPr>
              <a:t> ──</a:t>
            </a:r>
            <a:r>
              <a:rPr lang="zh-CN" altLang="en-US" sz="2000" b="1" dirty="0">
                <a:ea typeface="楷体_GB2312" pitchFamily="49" charset="-122"/>
              </a:rPr>
              <a:t>基准收益率；</a:t>
            </a:r>
          </a:p>
          <a:p>
            <a:pPr eaLnBrk="1" hangingPunct="1">
              <a:lnSpc>
                <a:spcPct val="130000"/>
              </a:lnSpc>
              <a:spcBef>
                <a:spcPct val="50000"/>
              </a:spcBef>
              <a:buFont typeface="Arial" panose="020B0604020202020204" pitchFamily="34" charset="0"/>
              <a:buNone/>
            </a:pPr>
            <a:r>
              <a:rPr lang="zh-CN" altLang="en-US" sz="2000" b="1" dirty="0">
                <a:ea typeface="楷体_GB2312" pitchFamily="49" charset="-122"/>
              </a:rPr>
              <a:t>                      </a:t>
            </a:r>
            <a:r>
              <a:rPr lang="en-US" altLang="zh-CN" sz="2000" b="1" dirty="0">
                <a:ea typeface="楷体_GB2312" pitchFamily="49" charset="-122"/>
              </a:rPr>
              <a:t>──</a:t>
            </a:r>
            <a:r>
              <a:rPr lang="zh-CN" altLang="en-US" sz="2000" b="1" dirty="0">
                <a:ea typeface="楷体_GB2312" pitchFamily="49" charset="-122"/>
              </a:rPr>
              <a:t>第 </a:t>
            </a:r>
            <a:r>
              <a:rPr lang="en-US" altLang="zh-CN" sz="2000" b="1" dirty="0">
                <a:ea typeface="楷体_GB2312" pitchFamily="49" charset="-122"/>
              </a:rPr>
              <a:t>t </a:t>
            </a:r>
            <a:r>
              <a:rPr lang="zh-CN" altLang="en-US" sz="2000" b="1" dirty="0">
                <a:ea typeface="楷体_GB2312" pitchFamily="49" charset="-122"/>
              </a:rPr>
              <a:t>年的净现金流量。</a:t>
            </a:r>
          </a:p>
          <a:p>
            <a:pPr eaLnBrk="1" hangingPunct="1">
              <a:lnSpc>
                <a:spcPct val="130000"/>
              </a:lnSpc>
              <a:spcBef>
                <a:spcPct val="50000"/>
              </a:spcBef>
              <a:buFont typeface="Arial" panose="020B0604020202020204" pitchFamily="34" charset="0"/>
              <a:buNone/>
            </a:pPr>
            <a:r>
              <a:rPr lang="zh-CN" altLang="en-US" sz="2000" b="1" dirty="0">
                <a:ea typeface="楷体_GB2312" pitchFamily="49" charset="-122"/>
              </a:rPr>
              <a:t>        可根据需要选择计算财务净现值。</a:t>
            </a:r>
          </a:p>
          <a:p>
            <a:pPr eaLnBrk="1" hangingPunct="1">
              <a:lnSpc>
                <a:spcPct val="130000"/>
              </a:lnSpc>
              <a:spcBef>
                <a:spcPct val="50000"/>
              </a:spcBef>
              <a:buFont typeface="Arial" panose="020B0604020202020204" pitchFamily="34" charset="0"/>
              <a:buNone/>
            </a:pPr>
            <a:endParaRPr lang="zh-CN" altLang="en-US" sz="2000" b="1" dirty="0">
              <a:ea typeface="楷体_GB2312" pitchFamily="49" charset="-122"/>
            </a:endParaRPr>
          </a:p>
        </p:txBody>
      </p:sp>
      <p:graphicFrame>
        <p:nvGraphicFramePr>
          <p:cNvPr id="16" name="内容占位符 612354"/>
          <p:cNvGraphicFramePr>
            <a:graphicFrameLocks noGrp="1"/>
          </p:cNvGraphicFramePr>
          <p:nvPr>
            <p:ph sz="half" idx="1"/>
            <p:extLst>
              <p:ext uri="{D42A27DB-BD31-4B8C-83A1-F6EECF244321}">
                <p14:modId xmlns:p14="http://schemas.microsoft.com/office/powerpoint/2010/main" val="91070398"/>
              </p:ext>
            </p:extLst>
          </p:nvPr>
        </p:nvGraphicFramePr>
        <p:xfrm>
          <a:off x="2948739" y="1508983"/>
          <a:ext cx="4464050" cy="960438"/>
        </p:xfrm>
        <a:graphic>
          <a:graphicData uri="http://schemas.openxmlformats.org/presentationml/2006/ole">
            <mc:AlternateContent xmlns:mc="http://schemas.openxmlformats.org/markup-compatibility/2006">
              <mc:Choice xmlns:v="urn:schemas-microsoft-com:vml" Requires="v">
                <p:oleObj spid="_x0000_s8288" r:id="rId7" imgW="2006600" imgH="431800" progId="Equation.3">
                  <p:embed/>
                </p:oleObj>
              </mc:Choice>
              <mc:Fallback>
                <p:oleObj r:id="rId7" imgW="2006600" imgH="431800" progId="Equation.3">
                  <p:embed/>
                  <p:pic>
                    <p:nvPicPr>
                      <p:cNvPr id="0" name=""/>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8739" y="1508983"/>
                        <a:ext cx="44640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 name="内容占位符 612355"/>
          <p:cNvGraphicFramePr>
            <a:graphicFrameLocks/>
          </p:cNvGraphicFramePr>
          <p:nvPr>
            <p:extLst>
              <p:ext uri="{D42A27DB-BD31-4B8C-83A1-F6EECF244321}">
                <p14:modId xmlns:p14="http://schemas.microsoft.com/office/powerpoint/2010/main" val="2396978833"/>
              </p:ext>
            </p:extLst>
          </p:nvPr>
        </p:nvGraphicFramePr>
        <p:xfrm>
          <a:off x="933840" y="3476642"/>
          <a:ext cx="1511300" cy="488950"/>
        </p:xfrm>
        <a:graphic>
          <a:graphicData uri="http://schemas.openxmlformats.org/presentationml/2006/ole">
            <mc:AlternateContent xmlns:mc="http://schemas.openxmlformats.org/markup-compatibility/2006">
              <mc:Choice xmlns:v="urn:schemas-microsoft-com:vml" Requires="v">
                <p:oleObj spid="_x0000_s8289" r:id="rId9" imgW="711200" imgH="228600" progId="Equation.3">
                  <p:embed/>
                </p:oleObj>
              </mc:Choice>
              <mc:Fallback>
                <p:oleObj r:id="rId9" imgW="711200" imgH="228600" progId="Equation.3">
                  <p:embed/>
                  <p:pic>
                    <p:nvPicPr>
                      <p:cNvPr id="0" name=""/>
                      <p:cNvPicPr>
                        <a:picLocks noGrp="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840" y="3476642"/>
                        <a:ext cx="1511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132540425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a:t>
            </a:r>
            <a:r>
              <a:rPr lang="zh-CN" altLang="en-US" sz="3200" b="1" dirty="0" smtClean="0">
                <a:solidFill>
                  <a:srgbClr val="FFFF00"/>
                </a:solidFill>
              </a:rPr>
              <a:t>分析</a:t>
            </a:r>
            <a:r>
              <a:rPr lang="en-US" altLang="zh-CN" sz="3200" b="1" dirty="0" smtClean="0">
                <a:solidFill>
                  <a:srgbClr val="FFFF00"/>
                </a:solidFill>
              </a:rPr>
              <a:t>——</a:t>
            </a:r>
            <a:r>
              <a:rPr lang="zh-CN" altLang="en-US" sz="3200" b="1" dirty="0" smtClean="0">
                <a:solidFill>
                  <a:srgbClr val="FFFF00"/>
                </a:solidFill>
              </a:rPr>
              <a:t>判别准则</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财务净现值是评价技术方案盈利能力的绝对指标。</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ⅰ. </a:t>
            </a:r>
            <a:r>
              <a:rPr lang="zh-CN" altLang="en-US" dirty="0">
                <a:solidFill>
                  <a:schemeClr val="bg1"/>
                </a:solidFill>
                <a:latin typeface="微软雅黑" panose="020B0503020204020204" pitchFamily="34" charset="-122"/>
                <a:ea typeface="微软雅黑" panose="020B0503020204020204" pitchFamily="34" charset="-122"/>
              </a:rPr>
              <a:t>当</a:t>
            </a:r>
            <a:r>
              <a:rPr lang="en-US" altLang="zh-CN" dirty="0">
                <a:solidFill>
                  <a:schemeClr val="bg1"/>
                </a:solidFill>
                <a:latin typeface="微软雅黑" panose="020B0503020204020204" pitchFamily="34" charset="-122"/>
                <a:ea typeface="微软雅黑" panose="020B0503020204020204" pitchFamily="34" charset="-122"/>
              </a:rPr>
              <a:t>FNPV</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时，说明方案除了满足基准收益率要求的盈利之外，还能得到超额收益，故该方案财务上可行；</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ⅱ. </a:t>
            </a:r>
            <a:r>
              <a:rPr lang="zh-CN" altLang="en-US" dirty="0">
                <a:solidFill>
                  <a:schemeClr val="bg1"/>
                </a:solidFill>
                <a:latin typeface="微软雅黑" panose="020B0503020204020204" pitchFamily="34" charset="-122"/>
                <a:ea typeface="微软雅黑" panose="020B0503020204020204" pitchFamily="34" charset="-122"/>
              </a:rPr>
              <a:t>当</a:t>
            </a:r>
            <a:r>
              <a:rPr lang="en-US" altLang="zh-CN" dirty="0">
                <a:solidFill>
                  <a:schemeClr val="bg1"/>
                </a:solidFill>
                <a:latin typeface="微软雅黑" panose="020B0503020204020204" pitchFamily="34" charset="-122"/>
                <a:ea typeface="微软雅黑" panose="020B0503020204020204" pitchFamily="34" charset="-122"/>
              </a:rPr>
              <a:t>FNPV=0</a:t>
            </a:r>
            <a:r>
              <a:rPr lang="zh-CN" altLang="en-US" dirty="0">
                <a:solidFill>
                  <a:schemeClr val="bg1"/>
                </a:solidFill>
                <a:latin typeface="微软雅黑" panose="020B0503020204020204" pitchFamily="34" charset="-122"/>
                <a:ea typeface="微软雅黑" panose="020B0503020204020204" pitchFamily="34" charset="-122"/>
              </a:rPr>
              <a:t>时，说明该方案基本能满足基准收益率要求的盈利水平，该方案财务上还是可行的；</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ⅲ. </a:t>
            </a:r>
            <a:r>
              <a:rPr lang="zh-CN" altLang="en-US" dirty="0">
                <a:solidFill>
                  <a:schemeClr val="bg1"/>
                </a:solidFill>
                <a:latin typeface="微软雅黑" panose="020B0503020204020204" pitchFamily="34" charset="-122"/>
                <a:ea typeface="微软雅黑" panose="020B0503020204020204" pitchFamily="34" charset="-122"/>
              </a:rPr>
              <a:t>当</a:t>
            </a:r>
            <a:r>
              <a:rPr lang="en-US" altLang="zh-CN" dirty="0">
                <a:solidFill>
                  <a:schemeClr val="bg1"/>
                </a:solidFill>
                <a:latin typeface="微软雅黑" panose="020B0503020204020204" pitchFamily="34" charset="-122"/>
                <a:ea typeface="微软雅黑" panose="020B0503020204020204" pitchFamily="34" charset="-122"/>
              </a:rPr>
              <a:t>FNPV</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时，说明该方案不能满足基准收益率要求的盈利水平，该方案财务上不可行</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0265778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a:t>
            </a:r>
            <a:r>
              <a:rPr lang="zh-CN" altLang="en-US" sz="3200" b="1" dirty="0" smtClean="0">
                <a:solidFill>
                  <a:srgbClr val="FFFF00"/>
                </a:solidFill>
              </a:rPr>
              <a:t>分析</a:t>
            </a:r>
            <a:r>
              <a:rPr lang="en-US" altLang="zh-CN" sz="3200" b="1" dirty="0" smtClean="0">
                <a:solidFill>
                  <a:srgbClr val="FFFF00"/>
                </a:solidFill>
              </a:rPr>
              <a:t>——</a:t>
            </a:r>
            <a:r>
              <a:rPr lang="zh-CN" altLang="en-US" sz="3200" b="1" dirty="0" smtClean="0">
                <a:solidFill>
                  <a:srgbClr val="FFFF00"/>
                </a:solidFill>
              </a:rPr>
              <a:t>优劣</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53640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优点：</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a.</a:t>
            </a:r>
            <a:r>
              <a:rPr lang="zh-CN" altLang="en-US" dirty="0">
                <a:solidFill>
                  <a:schemeClr val="bg1"/>
                </a:solidFill>
                <a:latin typeface="微软雅黑" panose="020B0503020204020204" pitchFamily="34" charset="-122"/>
                <a:ea typeface="微软雅黑" panose="020B0503020204020204" pitchFamily="34" charset="-122"/>
              </a:rPr>
              <a:t>考虑了资金的时间价值，并全面考虑了投资方案在整个计算期内   现金流量的时间分布的状况；</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b.</a:t>
            </a:r>
            <a:r>
              <a:rPr lang="zh-CN" altLang="en-US" dirty="0">
                <a:solidFill>
                  <a:schemeClr val="bg1"/>
                </a:solidFill>
                <a:latin typeface="微软雅黑" panose="020B0503020204020204" pitchFamily="34" charset="-122"/>
                <a:ea typeface="微软雅黑" panose="020B0503020204020204" pitchFamily="34" charset="-122"/>
              </a:rPr>
              <a:t>经济意义明确直观，能够直接以货币额表示建设方案的盈利水平；</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c.</a:t>
            </a:r>
            <a:r>
              <a:rPr lang="zh-CN" altLang="en-US" dirty="0">
                <a:solidFill>
                  <a:schemeClr val="bg1"/>
                </a:solidFill>
                <a:latin typeface="微软雅黑" panose="020B0503020204020204" pitchFamily="34" charset="-122"/>
                <a:ea typeface="微软雅黑" panose="020B0503020204020204" pitchFamily="34" charset="-122"/>
              </a:rPr>
              <a:t>判断直观</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913696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a:t>
            </a:r>
            <a:r>
              <a:rPr lang="zh-CN" altLang="en-US" sz="3200" b="1" dirty="0" smtClean="0">
                <a:solidFill>
                  <a:srgbClr val="FFFF00"/>
                </a:solidFill>
              </a:rPr>
              <a:t>分析</a:t>
            </a:r>
            <a:r>
              <a:rPr lang="en-US" altLang="zh-CN" sz="3200" b="1" dirty="0" smtClean="0">
                <a:solidFill>
                  <a:srgbClr val="FFFF00"/>
                </a:solidFill>
              </a:rPr>
              <a:t>——</a:t>
            </a:r>
            <a:r>
              <a:rPr lang="zh-CN" altLang="en-US" sz="3200" b="1" dirty="0" smtClean="0">
                <a:solidFill>
                  <a:srgbClr val="FFFF00"/>
                </a:solidFill>
              </a:rPr>
              <a:t>优劣</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95189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缺点：</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a. </a:t>
            </a:r>
            <a:r>
              <a:rPr lang="zh-CN" altLang="en-US" dirty="0">
                <a:solidFill>
                  <a:schemeClr val="bg1"/>
                </a:solidFill>
                <a:latin typeface="微软雅黑" panose="020B0503020204020204" pitchFamily="34" charset="-122"/>
                <a:ea typeface="微软雅黑" panose="020B0503020204020204" pitchFamily="34" charset="-122"/>
              </a:rPr>
              <a:t>必须首先确定一个符合经济现实的基准收益率</a:t>
            </a:r>
            <a:r>
              <a:rPr lang="en-US" altLang="zh-CN"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b. </a:t>
            </a:r>
            <a:r>
              <a:rPr lang="zh-CN" altLang="en-US" dirty="0">
                <a:solidFill>
                  <a:schemeClr val="bg1"/>
                </a:solidFill>
                <a:latin typeface="微软雅黑" panose="020B0503020204020204" pitchFamily="34" charset="-122"/>
                <a:ea typeface="微软雅黑" panose="020B0503020204020204" pitchFamily="34" charset="-122"/>
              </a:rPr>
              <a:t>互斥方案比选时，要慎重考虑互斥方案的寿命期；</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c.  </a:t>
            </a:r>
            <a:r>
              <a:rPr lang="zh-CN" altLang="en-US" dirty="0">
                <a:solidFill>
                  <a:schemeClr val="bg1"/>
                </a:solidFill>
                <a:latin typeface="微软雅黑" panose="020B0503020204020204" pitchFamily="34" charset="-122"/>
                <a:ea typeface="微软雅黑" panose="020B0503020204020204" pitchFamily="34" charset="-122"/>
              </a:rPr>
              <a:t>不能真正反映技术方案投资中单位投资的使用效率； </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d.   </a:t>
            </a:r>
            <a:r>
              <a:rPr lang="zh-CN" altLang="en-US" dirty="0">
                <a:solidFill>
                  <a:schemeClr val="bg1"/>
                </a:solidFill>
                <a:latin typeface="微软雅黑" panose="020B0503020204020204" pitchFamily="34" charset="-122"/>
                <a:ea typeface="微软雅黑" panose="020B0503020204020204" pitchFamily="34" charset="-122"/>
              </a:rPr>
              <a:t>不能直接说明在项目运营期间各年的经营成果；</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e. </a:t>
            </a:r>
            <a:r>
              <a:rPr lang="zh-CN" altLang="en-US" dirty="0">
                <a:solidFill>
                  <a:schemeClr val="bg1"/>
                </a:solidFill>
                <a:latin typeface="微软雅黑" panose="020B0503020204020204" pitchFamily="34" charset="-122"/>
                <a:ea typeface="微软雅黑" panose="020B0503020204020204" pitchFamily="34" charset="-122"/>
              </a:rPr>
              <a:t>没有给出投资过程确切的收益大小，不能反映投资的回收速度。</a:t>
            </a:r>
          </a:p>
        </p:txBody>
      </p:sp>
    </p:spTree>
    <p:custDataLst>
      <p:tags r:id="rId1"/>
    </p:custDataLst>
    <p:extLst>
      <p:ext uri="{BB962C8B-B14F-4D97-AF65-F5344CB8AC3E}">
        <p14:creationId xmlns:p14="http://schemas.microsoft.com/office/powerpoint/2010/main" val="295328386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315595" y="241101"/>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已知某项目的净现金流量如下表。</a:t>
            </a: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ic</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％，则该项目的财务净现值为</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万元。</a:t>
            </a:r>
          </a:p>
        </p:txBody>
      </p:sp>
      <p:sp>
        <p:nvSpPr>
          <p:cNvPr id="6" name="文本框 5"/>
          <p:cNvSpPr txBox="1"/>
          <p:nvPr>
            <p:custDataLst>
              <p:tags r:id="rId3"/>
            </p:custDataLst>
          </p:nvPr>
        </p:nvSpPr>
        <p:spPr>
          <a:xfrm>
            <a:off x="1621631" y="2655332"/>
            <a:ext cx="6400800" cy="482203"/>
          </a:xfrm>
          <a:prstGeom prst="rect">
            <a:avLst/>
          </a:prstGeom>
          <a:noFill/>
        </p:spPr>
        <p:txBody>
          <a:bodyPr vert="horz" rtlCol="0" anchor="ctr" anchorCtr="0">
            <a:noAutofit/>
          </a:bodyPr>
          <a:lstStyle/>
          <a:p>
            <a:r>
              <a:rPr lang="en-US" altLang="zh-CN" sz="2800" dirty="0">
                <a:solidFill>
                  <a:srgbClr val="000000"/>
                </a:solidFill>
                <a:latin typeface="楷体_GB2312" pitchFamily="49" charset="-122"/>
                <a:ea typeface="楷体_GB2312" pitchFamily="49" charset="-122"/>
              </a:rPr>
              <a:t>109.62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621631" y="3298269"/>
            <a:ext cx="6400800" cy="482203"/>
          </a:xfrm>
          <a:prstGeom prst="rect">
            <a:avLst/>
          </a:prstGeom>
          <a:noFill/>
        </p:spPr>
        <p:txBody>
          <a:bodyPr vert="horz" rtlCol="0" anchor="ctr" anchorCtr="0">
            <a:noAutofit/>
          </a:bodyPr>
          <a:lstStyle/>
          <a:p>
            <a:pPr>
              <a:spcBef>
                <a:spcPct val="0"/>
              </a:spcBef>
              <a:buFont typeface="Arial" panose="020B0604020202020204" pitchFamily="34" charset="0"/>
              <a:buNone/>
            </a:pPr>
            <a:r>
              <a:rPr lang="en-US" altLang="zh-CN" sz="2800" dirty="0">
                <a:solidFill>
                  <a:srgbClr val="000000"/>
                </a:solidFill>
                <a:latin typeface="楷体_GB2312" pitchFamily="49" charset="-122"/>
                <a:ea typeface="楷体_GB2312" pitchFamily="49" charset="-122"/>
              </a:rPr>
              <a:t>108.00</a:t>
            </a:r>
            <a:endParaRPr lang="en-US" altLang="zh-CN" sz="2800" dirty="0">
              <a:solidFill>
                <a:srgbClr val="000000"/>
              </a:solidFill>
              <a:latin typeface="楷体_GB2312" pitchFamily="49" charset="-122"/>
              <a:ea typeface="楷体_GB2312" pitchFamily="49" charset="-122"/>
            </a:endParaRPr>
          </a:p>
        </p:txBody>
      </p:sp>
      <p:sp>
        <p:nvSpPr>
          <p:cNvPr id="8" name="文本框 7"/>
          <p:cNvSpPr txBox="1"/>
          <p:nvPr>
            <p:custDataLst>
              <p:tags r:id="rId5"/>
            </p:custDataLst>
          </p:nvPr>
        </p:nvSpPr>
        <p:spPr>
          <a:xfrm>
            <a:off x="1621631" y="3941207"/>
            <a:ext cx="6400800" cy="482203"/>
          </a:xfrm>
          <a:prstGeom prst="rect">
            <a:avLst/>
          </a:prstGeom>
          <a:noFill/>
        </p:spPr>
        <p:txBody>
          <a:bodyPr vert="horz" rtlCol="0" anchor="ctr" anchorCtr="0">
            <a:noAutofit/>
          </a:bodyPr>
          <a:lstStyle/>
          <a:p>
            <a:r>
              <a:rPr lang="en-US" altLang="zh-CN" sz="2800" dirty="0">
                <a:solidFill>
                  <a:srgbClr val="000000"/>
                </a:solidFill>
                <a:latin typeface="楷体_GB2312" pitchFamily="49" charset="-122"/>
                <a:ea typeface="楷体_GB2312" pitchFamily="49" charset="-122"/>
              </a:rPr>
              <a:t>101.71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621631" y="4584144"/>
            <a:ext cx="6400800" cy="482203"/>
          </a:xfrm>
          <a:prstGeom prst="rect">
            <a:avLst/>
          </a:prstGeom>
          <a:noFill/>
        </p:spPr>
        <p:txBody>
          <a:bodyPr vert="horz" rtlCol="0" anchor="ctr" anchorCtr="0">
            <a:noAutofit/>
          </a:bodyPr>
          <a:lstStyle/>
          <a:p>
            <a:pPr>
              <a:spcBef>
                <a:spcPct val="0"/>
              </a:spcBef>
              <a:buFont typeface="Arial" panose="020B0604020202020204" pitchFamily="34" charset="0"/>
              <a:buNone/>
            </a:pPr>
            <a:r>
              <a:rPr lang="en-US" altLang="zh-CN" sz="2800" dirty="0">
                <a:solidFill>
                  <a:srgbClr val="000000"/>
                </a:solidFill>
                <a:latin typeface="楷体_GB2312" pitchFamily="49" charset="-122"/>
                <a:ea typeface="楷体_GB2312" pitchFamily="49" charset="-122"/>
              </a:rPr>
              <a:t>93.98</a:t>
            </a:r>
            <a:endParaRPr lang="en-US" altLang="zh-CN" sz="2800" dirty="0">
              <a:solidFill>
                <a:srgbClr val="000000"/>
              </a:solidFill>
              <a:latin typeface="楷体_GB2312" pitchFamily="49" charset="-122"/>
              <a:ea typeface="楷体_GB2312" pitchFamily="49" charset="-122"/>
            </a:endParaRPr>
          </a:p>
        </p:txBody>
      </p:sp>
      <p:sp>
        <p:nvSpPr>
          <p:cNvPr id="10" name="椭圆 9"/>
          <p:cNvSpPr>
            <a:spLocks noChangeAspect="1"/>
          </p:cNvSpPr>
          <p:nvPr>
            <p:custDataLst>
              <p:tags r:id="rId7"/>
            </p:custDataLst>
          </p:nvPr>
        </p:nvSpPr>
        <p:spPr>
          <a:xfrm>
            <a:off x="885825" y="265533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885825" y="329827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885825" y="3941207"/>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885825" y="458414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865143" y="4516635"/>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22" name="表格 21"/>
          <p:cNvGraphicFramePr/>
          <p:nvPr>
            <p:extLst>
              <p:ext uri="{D42A27DB-BD31-4B8C-83A1-F6EECF244321}">
                <p14:modId xmlns:p14="http://schemas.microsoft.com/office/powerpoint/2010/main" val="3522413410"/>
              </p:ext>
            </p:extLst>
          </p:nvPr>
        </p:nvGraphicFramePr>
        <p:xfrm>
          <a:off x="560387" y="1441887"/>
          <a:ext cx="8280400" cy="1181789"/>
        </p:xfrm>
        <a:graphic>
          <a:graphicData uri="http://schemas.openxmlformats.org/drawingml/2006/table">
            <a:tbl>
              <a:tblPr/>
              <a:tblGrid>
                <a:gridCol w="2017713">
                  <a:extLst>
                    <a:ext uri="{9D8B030D-6E8A-4147-A177-3AD203B41FA5}"/>
                  </a:extLst>
                </a:gridCol>
                <a:gridCol w="1054100">
                  <a:extLst>
                    <a:ext uri="{9D8B030D-6E8A-4147-A177-3AD203B41FA5}"/>
                  </a:extLst>
                </a:gridCol>
                <a:gridCol w="1033462">
                  <a:extLst>
                    <a:ext uri="{9D8B030D-6E8A-4147-A177-3AD203B41FA5}"/>
                  </a:extLst>
                </a:gridCol>
                <a:gridCol w="1052513">
                  <a:extLst>
                    <a:ext uri="{9D8B030D-6E8A-4147-A177-3AD203B41FA5}"/>
                  </a:extLst>
                </a:gridCol>
                <a:gridCol w="1054100">
                  <a:extLst>
                    <a:ext uri="{9D8B030D-6E8A-4147-A177-3AD203B41FA5}"/>
                  </a:extLst>
                </a:gridCol>
                <a:gridCol w="1035050">
                  <a:extLst>
                    <a:ext uri="{9D8B030D-6E8A-4147-A177-3AD203B41FA5}"/>
                  </a:extLst>
                </a:gridCol>
                <a:gridCol w="1033462">
                  <a:extLst>
                    <a:ext uri="{9D8B030D-6E8A-4147-A177-3AD203B41FA5}"/>
                  </a:extLst>
                </a:gridCol>
              </a:tblGrid>
              <a:tr h="425356">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dirty="0">
                          <a:solidFill>
                            <a:srgbClr val="000000"/>
                          </a:solidFill>
                          <a:latin typeface="楷体_GB2312" pitchFamily="49" charset="-122"/>
                          <a:ea typeface="楷体_GB2312" pitchFamily="49" charset="-122"/>
                        </a:rPr>
                        <a:t>年份</a:t>
                      </a:r>
                      <a:endParaRPr lang="zh-CN" altLang="en-US" sz="2400" dirty="0">
                        <a:latin typeface="楷体_GB2312" pitchFamily="49" charset="-122"/>
                        <a:ea typeface="楷体_GB2312" pitchFamily="49" charset="-122"/>
                      </a:endParaRPr>
                    </a:p>
                  </a:txBody>
                  <a:tcPr>
                    <a:lnL w="25400" cap="flat" cmpd="sng">
                      <a:solidFill>
                        <a:srgbClr val="00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1</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2</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3</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4</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5</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6</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25400" cap="flat" cmpd="sng">
                      <a:solidFill>
                        <a:srgbClr val="000000"/>
                      </a:solidFill>
                      <a:prstDash val="solid"/>
                      <a:headEnd type="none" w="med" len="med"/>
                      <a:tailEnd type="none" w="med" len="med"/>
                    </a:lnR>
                    <a:lnT w="25400" cap="flat" cmpd="sng">
                      <a:solidFill>
                        <a:srgbClr val="000000"/>
                      </a:solidFill>
                      <a:prstDash val="solid"/>
                      <a:headEnd type="none" w="med" len="med"/>
                      <a:tailEnd type="none" w="med" len="med"/>
                    </a:lnT>
                    <a:lnB w="0" cap="flat" cmpd="sng">
                      <a:solidFill>
                        <a:srgbClr val="010000"/>
                      </a:solidFill>
                      <a:prstDash val="solid"/>
                      <a:headEnd type="none" w="med" len="med"/>
                      <a:tailEnd type="none" w="med" len="med"/>
                    </a:lnB>
                    <a:lnTlToBr>
                      <a:noFill/>
                    </a:lnTlToBr>
                    <a:lnBlToTr>
                      <a:noFill/>
                    </a:lnBlToTr>
                    <a:noFill/>
                  </a:tcPr>
                </a:tc>
                <a:extLst>
                  <a:ext uri="{0D108BD9-81ED-4DB2-BD59-A6C34878D82A}"/>
                </a:extLst>
              </a:tr>
              <a:tr h="72458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2400" dirty="0">
                          <a:solidFill>
                            <a:srgbClr val="000000"/>
                          </a:solidFill>
                          <a:latin typeface="楷体_GB2312" pitchFamily="49" charset="-122"/>
                          <a:ea typeface="楷体_GB2312" pitchFamily="49" charset="-122"/>
                        </a:rPr>
                        <a:t>净现金流量</a:t>
                      </a:r>
                      <a:endParaRPr lang="zh-CN" altLang="en-US" sz="2400" dirty="0">
                        <a:latin typeface="楷体_GB2312" pitchFamily="49" charset="-122"/>
                        <a:ea typeface="楷体_GB2312" pitchFamily="49" charset="-122"/>
                      </a:endParaRPr>
                    </a:p>
                  </a:txBody>
                  <a:tcPr>
                    <a:lnL w="25400" cap="flat" cmpd="sng">
                      <a:solidFill>
                        <a:srgbClr val="00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-4200</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-2700</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1500</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2500</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a:solidFill>
                            <a:srgbClr val="000000"/>
                          </a:solidFill>
                          <a:latin typeface="楷体_GB2312" pitchFamily="49" charset="-122"/>
                          <a:ea typeface="楷体_GB2312" pitchFamily="49" charset="-122"/>
                        </a:rPr>
                        <a:t>2500</a:t>
                      </a:r>
                      <a:endParaRPr lang="zh-CN" altLang="en-US" sz="240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0" cap="flat" cmpd="sng">
                      <a:solidFill>
                        <a:srgbClr val="01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2400" dirty="0">
                          <a:solidFill>
                            <a:srgbClr val="000000"/>
                          </a:solidFill>
                          <a:latin typeface="楷体_GB2312" pitchFamily="49" charset="-122"/>
                          <a:ea typeface="楷体_GB2312" pitchFamily="49" charset="-122"/>
                        </a:rPr>
                        <a:t>2500</a:t>
                      </a:r>
                      <a:endParaRPr lang="zh-CN" altLang="en-US" sz="2400" dirty="0">
                        <a:latin typeface="楷体_GB2312" pitchFamily="49" charset="-122"/>
                        <a:ea typeface="楷体_GB2312" pitchFamily="49" charset="-122"/>
                      </a:endParaRPr>
                    </a:p>
                  </a:txBody>
                  <a:tcPr>
                    <a:lnL w="0" cap="flat" cmpd="sng">
                      <a:solidFill>
                        <a:srgbClr val="01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10000"/>
                      </a:solidFill>
                      <a:prstDash val="solid"/>
                      <a:headEnd type="none" w="med" len="med"/>
                      <a:tailEnd type="none" w="med" len="med"/>
                    </a:lnT>
                    <a:lnB w="25400" cap="flat" cmpd="sng">
                      <a:solidFill>
                        <a:srgbClr val="000000"/>
                      </a:solidFill>
                      <a:prstDash val="solid"/>
                      <a:headEnd type="none" w="med" len="med"/>
                      <a:tailEnd type="none" w="med" len="med"/>
                    </a:lnB>
                    <a:lnTlToBr>
                      <a:noFill/>
                    </a:lnTlToBr>
                    <a:lnBlToTr>
                      <a:noFill/>
                    </a:lnBlToTr>
                    <a:noFill/>
                  </a:tcPr>
                </a:tc>
                <a:extLst>
                  <a:ext uri="{0D108BD9-81ED-4DB2-BD59-A6C34878D82A}"/>
                </a:extLst>
              </a:tr>
            </a:tbl>
          </a:graphicData>
        </a:graphic>
      </p:graphicFrame>
      <p:grpSp>
        <p:nvGrpSpPr>
          <p:cNvPr id="19" name="组合 18"/>
          <p:cNvGrpSpPr/>
          <p:nvPr>
            <p:custDataLst>
              <p:tags r:id="rId12"/>
            </p:custDataLst>
          </p:nvPr>
        </p:nvGrpSpPr>
        <p:grpSpPr>
          <a:xfrm>
            <a:off x="0" y="0"/>
            <a:ext cx="9144000" cy="635000"/>
            <a:chOff x="-71437" y="482202"/>
            <a:chExt cx="9144000" cy="635000"/>
          </a:xfrm>
        </p:grpSpPr>
        <p:sp>
          <p:nvSpPr>
            <p:cNvPr id="15" name="TitleBackground"/>
            <p:cNvSpPr/>
            <p:nvPr>
              <p:custDataLst>
                <p:tags r:id="rId14"/>
              </p:custDataLst>
            </p:nvPr>
          </p:nvSpPr>
          <p:spPr>
            <a:xfrm>
              <a:off x="-71437" y="482202"/>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71437" y="482202"/>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182563" y="482202"/>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454468" y="591422"/>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2470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财务内部收益率分析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一、财务内部收益率概念</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对具有常规现金流量的投资方案，其财务净现值的大小与折现率的高低有直接的关系。</a:t>
            </a: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工程经济中常规投资项目的财务净现值</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随着折现率的</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逐渐增大，财务净现值由大变小，由正变负</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5" name="内容占位符 614403"/>
          <p:cNvGraphicFramePr>
            <a:graphicFrameLocks noGrp="1"/>
          </p:cNvGraphicFramePr>
          <p:nvPr>
            <p:ph idx="4294967295"/>
            <p:extLst>
              <p:ext uri="{D42A27DB-BD31-4B8C-83A1-F6EECF244321}">
                <p14:modId xmlns:p14="http://schemas.microsoft.com/office/powerpoint/2010/main" val="4273857462"/>
              </p:ext>
            </p:extLst>
          </p:nvPr>
        </p:nvGraphicFramePr>
        <p:xfrm>
          <a:off x="1753481" y="2430417"/>
          <a:ext cx="5332412" cy="1125538"/>
        </p:xfrm>
        <a:graphic>
          <a:graphicData uri="http://schemas.openxmlformats.org/presentationml/2006/ole">
            <mc:AlternateContent xmlns:mc="http://schemas.openxmlformats.org/markup-compatibility/2006">
              <mc:Choice xmlns:v="urn:schemas-microsoft-com:vml" Requires="v">
                <p:oleObj spid="_x0000_s10278" r:id="rId7" imgW="2043813" imgH="431613" progId="Equation.3">
                  <p:embed/>
                </p:oleObj>
              </mc:Choice>
              <mc:Fallback>
                <p:oleObj r:id="rId7" imgW="2043813" imgH="431613" progId="Equation.3">
                  <p:embed/>
                  <p:pic>
                    <p:nvPicPr>
                      <p:cNvPr id="0" name=""/>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3481" y="2430417"/>
                        <a:ext cx="5332412"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80237581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517086" y="380220"/>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财务净现值</a:t>
            </a:r>
            <a:r>
              <a:rPr lang="zh-CN" altLang="en-US" sz="3200" b="1" dirty="0" smtClean="0">
                <a:solidFill>
                  <a:srgbClr val="FFFF00"/>
                </a:solidFill>
              </a:rPr>
              <a:t>分析</a:t>
            </a:r>
            <a:r>
              <a:rPr lang="en-US" altLang="zh-CN" sz="3200" b="1" dirty="0" smtClean="0">
                <a:solidFill>
                  <a:srgbClr val="FFFF00"/>
                </a:solidFill>
              </a:rPr>
              <a:t>——</a:t>
            </a:r>
            <a:r>
              <a:rPr lang="zh-CN" altLang="en-US" sz="3200" b="1" dirty="0" smtClean="0">
                <a:solidFill>
                  <a:srgbClr val="FFFF00"/>
                </a:solidFill>
              </a:rPr>
              <a:t>优劣</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15" name="组合 615425"/>
          <p:cNvGrpSpPr>
            <a:grpSpLocks/>
          </p:cNvGrpSpPr>
          <p:nvPr/>
        </p:nvGrpSpPr>
        <p:grpSpPr bwMode="auto">
          <a:xfrm>
            <a:off x="978879" y="1364489"/>
            <a:ext cx="6311269" cy="3404144"/>
            <a:chOff x="635" y="935"/>
            <a:chExt cx="4559" cy="2677"/>
          </a:xfrm>
        </p:grpSpPr>
        <p:sp>
          <p:nvSpPr>
            <p:cNvPr id="16" name="直接连接符 615426"/>
            <p:cNvSpPr>
              <a:spLocks noChangeShapeType="1"/>
            </p:cNvSpPr>
            <p:nvPr/>
          </p:nvSpPr>
          <p:spPr bwMode="auto">
            <a:xfrm>
              <a:off x="758" y="3110"/>
              <a:ext cx="4313" cy="0"/>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615427"/>
            <p:cNvSpPr>
              <a:spLocks noChangeShapeType="1"/>
            </p:cNvSpPr>
            <p:nvPr/>
          </p:nvSpPr>
          <p:spPr bwMode="auto">
            <a:xfrm flipV="1">
              <a:off x="1251" y="935"/>
              <a:ext cx="0" cy="2538"/>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8" name="任意多边形 615428"/>
            <p:cNvSpPr>
              <a:spLocks noChangeArrowheads="1"/>
            </p:cNvSpPr>
            <p:nvPr/>
          </p:nvSpPr>
          <p:spPr bwMode="auto">
            <a:xfrm rot="10800000">
              <a:off x="1011" y="1153"/>
              <a:ext cx="3444" cy="2175"/>
            </a:xfrm>
            <a:custGeom>
              <a:avLst/>
              <a:gdLst>
                <a:gd name="T0" fmla="*/ 0 w 21559"/>
                <a:gd name="T1" fmla="*/ 0 h 21600"/>
                <a:gd name="T2" fmla="*/ 0 w 21559"/>
                <a:gd name="T3" fmla="*/ 0 h 21600"/>
                <a:gd name="T4" fmla="*/ 0 w 21559"/>
                <a:gd name="T5" fmla="*/ 0 h 21600"/>
                <a:gd name="T6" fmla="*/ 0 w 21559"/>
                <a:gd name="T7" fmla="*/ 0 h 21600"/>
                <a:gd name="T8" fmla="*/ 0 w 21559"/>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59" h="21600" fill="none">
                  <a:moveTo>
                    <a:pt x="0" y="0"/>
                  </a:moveTo>
                  <a:cubicBezTo>
                    <a:pt x="11480" y="0"/>
                    <a:pt x="20868" y="8956"/>
                    <a:pt x="21559" y="20257"/>
                  </a:cubicBezTo>
                </a:path>
                <a:path w="21559" h="21600" stroke="0">
                  <a:moveTo>
                    <a:pt x="0" y="0"/>
                  </a:moveTo>
                  <a:cubicBezTo>
                    <a:pt x="11480" y="0"/>
                    <a:pt x="20868" y="8956"/>
                    <a:pt x="21559" y="20257"/>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文本框 615429"/>
            <p:cNvSpPr txBox="1">
              <a:spLocks noChangeArrowheads="1"/>
            </p:cNvSpPr>
            <p:nvPr/>
          </p:nvSpPr>
          <p:spPr bwMode="auto">
            <a:xfrm>
              <a:off x="758" y="991"/>
              <a:ext cx="616"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800" i="1">
                  <a:latin typeface="Times New Roman" panose="02020603050405020304" pitchFamily="18" charset="0"/>
                </a:rPr>
                <a:t>FNPV</a:t>
              </a:r>
            </a:p>
          </p:txBody>
        </p:sp>
        <p:sp>
          <p:nvSpPr>
            <p:cNvPr id="20" name="文本框 615430"/>
            <p:cNvSpPr txBox="1">
              <a:spLocks noChangeArrowheads="1"/>
            </p:cNvSpPr>
            <p:nvPr/>
          </p:nvSpPr>
          <p:spPr bwMode="auto">
            <a:xfrm>
              <a:off x="4824" y="3110"/>
              <a:ext cx="37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800" i="1">
                  <a:latin typeface="Times New Roman" panose="02020603050405020304" pitchFamily="18" charset="0"/>
                </a:rPr>
                <a:t>i</a:t>
              </a:r>
              <a:endParaRPr lang="en-US" altLang="zh-CN" sz="1800" i="1"/>
            </a:p>
          </p:txBody>
        </p:sp>
        <p:sp>
          <p:nvSpPr>
            <p:cNvPr id="21" name="文本框 615431"/>
            <p:cNvSpPr txBox="1">
              <a:spLocks noChangeArrowheads="1"/>
            </p:cNvSpPr>
            <p:nvPr/>
          </p:nvSpPr>
          <p:spPr bwMode="auto">
            <a:xfrm>
              <a:off x="1005" y="3110"/>
              <a:ext cx="36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200">
                  <a:latin typeface="Times New Roman" panose="02020603050405020304" pitchFamily="18" charset="0"/>
                </a:rPr>
                <a:t>0</a:t>
              </a:r>
              <a:endParaRPr lang="en-US" altLang="zh-CN" sz="1200"/>
            </a:p>
          </p:txBody>
        </p:sp>
        <p:sp>
          <p:nvSpPr>
            <p:cNvPr id="22" name="文本框 615432"/>
            <p:cNvSpPr txBox="1">
              <a:spLocks noChangeArrowheads="1"/>
            </p:cNvSpPr>
            <p:nvPr/>
          </p:nvSpPr>
          <p:spPr bwMode="auto">
            <a:xfrm>
              <a:off x="2730" y="2965"/>
              <a:ext cx="4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800">
                  <a:latin typeface="Times New Roman" panose="02020603050405020304" pitchFamily="18" charset="0"/>
                </a:rPr>
                <a:t>     </a:t>
              </a:r>
              <a:r>
                <a:rPr lang="en-US" altLang="zh-CN" sz="1800" i="1">
                  <a:latin typeface="Times New Roman" panose="02020603050405020304" pitchFamily="18" charset="0"/>
                </a:rPr>
                <a:t>i*</a:t>
              </a:r>
              <a:endParaRPr lang="en-US" altLang="zh-CN" sz="1800" i="1"/>
            </a:p>
          </p:txBody>
        </p:sp>
        <p:sp>
          <p:nvSpPr>
            <p:cNvPr id="23" name="直接连接符 615433"/>
            <p:cNvSpPr>
              <a:spLocks noChangeShapeType="1"/>
            </p:cNvSpPr>
            <p:nvPr/>
          </p:nvSpPr>
          <p:spPr bwMode="auto">
            <a:xfrm flipV="1">
              <a:off x="2114" y="2748"/>
              <a:ext cx="0" cy="3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615434"/>
            <p:cNvSpPr>
              <a:spLocks noChangeShapeType="1"/>
            </p:cNvSpPr>
            <p:nvPr/>
          </p:nvSpPr>
          <p:spPr bwMode="auto">
            <a:xfrm flipH="1">
              <a:off x="1251" y="2748"/>
              <a:ext cx="863"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文本框 615435"/>
            <p:cNvSpPr txBox="1">
              <a:spLocks noChangeArrowheads="1"/>
            </p:cNvSpPr>
            <p:nvPr/>
          </p:nvSpPr>
          <p:spPr bwMode="auto">
            <a:xfrm>
              <a:off x="635" y="2675"/>
              <a:ext cx="6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 typeface="Arial" panose="020B0604020202020204" pitchFamily="34" charset="0"/>
                <a:buNone/>
              </a:pPr>
              <a:r>
                <a:rPr lang="en-US" altLang="zh-CN" sz="1800" i="1">
                  <a:latin typeface="Times New Roman" panose="02020603050405020304" pitchFamily="18" charset="0"/>
                </a:rPr>
                <a:t>FNPV</a:t>
              </a:r>
              <a:r>
                <a:rPr lang="en-US" altLang="zh-CN" sz="2000" baseline="-25000">
                  <a:latin typeface="Times New Roman" panose="02020603050405020304" pitchFamily="18" charset="0"/>
                </a:rPr>
                <a:t>1</a:t>
              </a:r>
              <a:endParaRPr lang="en-US" altLang="zh-CN" sz="2000"/>
            </a:p>
          </p:txBody>
        </p:sp>
        <p:sp>
          <p:nvSpPr>
            <p:cNvPr id="26" name="文本框 615436"/>
            <p:cNvSpPr txBox="1">
              <a:spLocks noChangeArrowheads="1"/>
            </p:cNvSpPr>
            <p:nvPr/>
          </p:nvSpPr>
          <p:spPr bwMode="auto">
            <a:xfrm>
              <a:off x="1990" y="3110"/>
              <a:ext cx="37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1800" i="1">
                  <a:latin typeface="Times New Roman" panose="02020603050405020304" pitchFamily="18" charset="0"/>
                </a:rPr>
                <a:t>  i</a:t>
              </a:r>
              <a:r>
                <a:rPr lang="en-US" altLang="zh-CN" sz="1800" i="1" baseline="-25000">
                  <a:latin typeface="Times New Roman" panose="02020603050405020304" pitchFamily="18" charset="0"/>
                </a:rPr>
                <a:t>c1</a:t>
              </a:r>
              <a:endParaRPr lang="en-US" altLang="zh-CN" sz="1800" i="1"/>
            </a:p>
          </p:txBody>
        </p:sp>
        <p:sp>
          <p:nvSpPr>
            <p:cNvPr id="27" name="直接连接符 615437"/>
            <p:cNvSpPr>
              <a:spLocks noChangeShapeType="1"/>
            </p:cNvSpPr>
            <p:nvPr/>
          </p:nvSpPr>
          <p:spPr bwMode="auto">
            <a:xfrm>
              <a:off x="3715" y="3110"/>
              <a:ext cx="0" cy="21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615438"/>
            <p:cNvSpPr>
              <a:spLocks noChangeShapeType="1"/>
            </p:cNvSpPr>
            <p:nvPr/>
          </p:nvSpPr>
          <p:spPr bwMode="auto">
            <a:xfrm flipH="1">
              <a:off x="1251" y="3300"/>
              <a:ext cx="2464"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文本框 615439"/>
            <p:cNvSpPr txBox="1">
              <a:spLocks noChangeArrowheads="1"/>
            </p:cNvSpPr>
            <p:nvPr/>
          </p:nvSpPr>
          <p:spPr bwMode="auto">
            <a:xfrm>
              <a:off x="3592" y="2965"/>
              <a:ext cx="37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 typeface="Arial" panose="020B0604020202020204" pitchFamily="34" charset="0"/>
                <a:buNone/>
              </a:pPr>
              <a:r>
                <a:rPr lang="en-US" altLang="zh-CN" sz="2000" i="1">
                  <a:latin typeface="Times New Roman" panose="02020603050405020304" pitchFamily="18" charset="0"/>
                </a:rPr>
                <a:t>i</a:t>
              </a:r>
              <a:r>
                <a:rPr lang="en-US" altLang="zh-CN" sz="2000" i="1" baseline="-25000">
                  <a:latin typeface="Times New Roman" panose="02020603050405020304" pitchFamily="18" charset="0"/>
                </a:rPr>
                <a:t>c2</a:t>
              </a:r>
              <a:endParaRPr lang="en-US" altLang="zh-CN" sz="2000" i="1"/>
            </a:p>
          </p:txBody>
        </p:sp>
        <p:sp>
          <p:nvSpPr>
            <p:cNvPr id="30" name="文本框 615440"/>
            <p:cNvSpPr txBox="1">
              <a:spLocks noChangeArrowheads="1"/>
            </p:cNvSpPr>
            <p:nvPr/>
          </p:nvSpPr>
          <p:spPr bwMode="auto">
            <a:xfrm>
              <a:off x="635" y="3255"/>
              <a:ext cx="61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 typeface="Arial" panose="020B0604020202020204" pitchFamily="34" charset="0"/>
                <a:buNone/>
              </a:pPr>
              <a:r>
                <a:rPr lang="en-US" altLang="zh-CN" sz="1800" i="1">
                  <a:latin typeface="Times New Roman" panose="02020603050405020304" pitchFamily="18" charset="0"/>
                </a:rPr>
                <a:t>FNPV</a:t>
              </a:r>
              <a:r>
                <a:rPr lang="en-US" altLang="zh-CN" sz="2000" baseline="-25000">
                  <a:latin typeface="Times New Roman" panose="02020603050405020304" pitchFamily="18" charset="0"/>
                </a:rPr>
                <a:t>2</a:t>
              </a:r>
              <a:endParaRPr lang="en-US" altLang="zh-CN" sz="2000">
                <a:latin typeface="Times New Roman" panose="02020603050405020304" pitchFamily="18" charset="0"/>
              </a:endParaRPr>
            </a:p>
          </p:txBody>
        </p:sp>
        <p:sp>
          <p:nvSpPr>
            <p:cNvPr id="31" name="文本框 615441"/>
            <p:cNvSpPr txBox="1">
              <a:spLocks noChangeArrowheads="1"/>
            </p:cNvSpPr>
            <p:nvPr/>
          </p:nvSpPr>
          <p:spPr bwMode="auto">
            <a:xfrm>
              <a:off x="1075" y="3438"/>
              <a:ext cx="38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 typeface="Arial" panose="020B0604020202020204" pitchFamily="34" charset="0"/>
                <a:buNone/>
              </a:pPr>
              <a:endParaRPr lang="zh-CN" altLang="en-US" sz="2400"/>
            </a:p>
          </p:txBody>
        </p:sp>
      </p:grpSp>
    </p:spTree>
    <p:custDataLst>
      <p:tags r:id="rId1"/>
    </p:custDataLst>
    <p:extLst>
      <p:ext uri="{BB962C8B-B14F-4D97-AF65-F5344CB8AC3E}">
        <p14:creationId xmlns:p14="http://schemas.microsoft.com/office/powerpoint/2010/main" val="395084520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对于独立的常规投资项目，下列描述中正确的</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 （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1856532"/>
            <a:ext cx="6400800" cy="482203"/>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财务净现值随折现率的增大而增大</a:t>
            </a:r>
          </a:p>
        </p:txBody>
      </p:sp>
      <p:sp>
        <p:nvSpPr>
          <p:cNvPr id="7" name="文本框 6"/>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财务内部收益率是财务净现值等于零时的折现率</a:t>
            </a:r>
          </a:p>
        </p:txBody>
      </p:sp>
      <p:sp>
        <p:nvSpPr>
          <p:cNvPr id="8" name="文本框 7"/>
          <p:cNvSpPr txBox="1"/>
          <p:nvPr>
            <p:custDataLst>
              <p:tags r:id="rId5"/>
            </p:custDataLst>
          </p:nvPr>
        </p:nvSpPr>
        <p:spPr>
          <a:xfrm>
            <a:off x="1828800" y="3232368"/>
            <a:ext cx="6400800" cy="482203"/>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财务内部收益率与财务净现值的评价结论是一致的</a:t>
            </a:r>
          </a:p>
        </p:txBody>
      </p:sp>
      <p:sp>
        <p:nvSpPr>
          <p:cNvPr id="9" name="文本框 8"/>
          <p:cNvSpPr txBox="1"/>
          <p:nvPr>
            <p:custDataLst>
              <p:tags r:id="rId6"/>
            </p:custDataLst>
          </p:nvPr>
        </p:nvSpPr>
        <p:spPr>
          <a:xfrm>
            <a:off x="1905000" y="3801368"/>
            <a:ext cx="6400800" cy="482203"/>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在某些情况下存在多个财务内部收益率</a:t>
            </a:r>
          </a:p>
        </p:txBody>
      </p:sp>
      <p:sp>
        <p:nvSpPr>
          <p:cNvPr id="10" name="矩形 9"/>
          <p:cNvSpPr>
            <a:spLocks noChangeAspect="1"/>
          </p:cNvSpPr>
          <p:nvPr>
            <p:custDataLst>
              <p:tags r:id="rId7"/>
            </p:custDataLst>
          </p:nvPr>
        </p:nvSpPr>
        <p:spPr>
          <a:xfrm>
            <a:off x="1206500" y="1933823"/>
            <a:ext cx="385762"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206500" y="2550145"/>
            <a:ext cx="385762" cy="385762"/>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205706" y="3252649"/>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206500" y="3801368"/>
            <a:ext cx="385762" cy="385762"/>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文本框 20"/>
          <p:cNvSpPr txBox="1"/>
          <p:nvPr>
            <p:custDataLst>
              <p:tags r:id="rId12"/>
            </p:custDataLst>
          </p:nvPr>
        </p:nvSpPr>
        <p:spPr>
          <a:xfrm>
            <a:off x="1905000" y="4487703"/>
            <a:ext cx="6400800" cy="482203"/>
          </a:xfrm>
          <a:prstGeom prst="rect">
            <a:avLst/>
          </a:prstGeom>
          <a:noFill/>
        </p:spPr>
        <p:txBody>
          <a:bodyPr vert="horz" rtlCol="0" anchor="ctr" anchorCtr="0">
            <a:noAutofit/>
          </a:bodyPr>
          <a:lstStyle/>
          <a:p>
            <a:r>
              <a:rPr lang="zh-CN" altLang="en-US" sz="1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财务内部收益率考虑了项目在整个计算期的经济状况</a:t>
            </a:r>
          </a:p>
        </p:txBody>
      </p:sp>
      <p:sp>
        <p:nvSpPr>
          <p:cNvPr id="22" name="矩形 21"/>
          <p:cNvSpPr>
            <a:spLocks noChangeAspect="1"/>
          </p:cNvSpPr>
          <p:nvPr>
            <p:custDataLst>
              <p:tags r:id="rId13"/>
            </p:custDataLst>
          </p:nvPr>
        </p:nvSpPr>
        <p:spPr>
          <a:xfrm>
            <a:off x="1206500" y="4436268"/>
            <a:ext cx="385762"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5" name="组合 24"/>
          <p:cNvGrpSpPr/>
          <p:nvPr>
            <p:custDataLst>
              <p:tags r:id="rId14"/>
            </p:custDataLst>
          </p:nvPr>
        </p:nvGrpSpPr>
        <p:grpSpPr>
          <a:xfrm>
            <a:off x="0" y="0"/>
            <a:ext cx="9144000" cy="635000"/>
            <a:chOff x="0" y="0"/>
            <a:chExt cx="9144000" cy="635000"/>
          </a:xfrm>
        </p:grpSpPr>
        <p:sp>
          <p:nvSpPr>
            <p:cNvPr id="15"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1522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4743" y="1715564"/>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经济效果评价就是根据国民经济与社会发展以及行业、地区发展规划的要求，在拟定的技术方案、财务效益与费用估算的基础上，采用科学的分析方法，对技术案的财务</a:t>
            </a:r>
            <a:r>
              <a:rPr lang="zh-CN" altLang="en-US" b="1" dirty="0">
                <a:solidFill>
                  <a:srgbClr val="92D050"/>
                </a:solidFill>
                <a:latin typeface="微软雅黑" panose="020B0503020204020204" pitchFamily="34" charset="-122"/>
                <a:ea typeface="微软雅黑" panose="020B0503020204020204" pitchFamily="34" charset="-122"/>
              </a:rPr>
              <a:t>可行性</a:t>
            </a:r>
            <a:r>
              <a:rPr lang="zh-CN" altLang="en-US" dirty="0">
                <a:solidFill>
                  <a:schemeClr val="bg1"/>
                </a:solidFill>
                <a:latin typeface="微软雅黑" panose="020B0503020204020204" pitchFamily="34" charset="-122"/>
                <a:ea typeface="微软雅黑" panose="020B0503020204020204" pitchFamily="34" charset="-122"/>
              </a:rPr>
              <a:t>和</a:t>
            </a:r>
            <a:r>
              <a:rPr lang="zh-CN" altLang="en-US" b="1" dirty="0">
                <a:solidFill>
                  <a:srgbClr val="92D050"/>
                </a:solidFill>
                <a:latin typeface="微软雅黑" panose="020B0503020204020204" pitchFamily="34" charset="-122"/>
                <a:ea typeface="微软雅黑" panose="020B0503020204020204" pitchFamily="34" charset="-122"/>
              </a:rPr>
              <a:t>经济合理性</a:t>
            </a:r>
            <a:r>
              <a:rPr lang="zh-CN" altLang="en-US" dirty="0">
                <a:solidFill>
                  <a:schemeClr val="bg1"/>
                </a:solidFill>
                <a:latin typeface="微软雅黑" panose="020B0503020204020204" pitchFamily="34" charset="-122"/>
                <a:ea typeface="微软雅黑" panose="020B0503020204020204" pitchFamily="34" charset="-122"/>
              </a:rPr>
              <a:t>进行分析论证，为选择技术方案提供科学的决策依据。</a:t>
            </a:r>
          </a:p>
        </p:txBody>
      </p:sp>
      <p:sp>
        <p:nvSpPr>
          <p:cNvPr id="14" name="矩形 13"/>
          <p:cNvSpPr/>
          <p:nvPr/>
        </p:nvSpPr>
        <p:spPr>
          <a:xfrm>
            <a:off x="1208451" y="888442"/>
            <a:ext cx="6297768" cy="1077218"/>
          </a:xfrm>
          <a:prstGeom prst="rect">
            <a:avLst/>
          </a:prstGeom>
        </p:spPr>
        <p:txBody>
          <a:bodyPr wrap="square">
            <a:spAutoFit/>
          </a:bodyPr>
          <a:lstStyle/>
          <a:p>
            <a:pPr algn="just"/>
            <a:r>
              <a:rPr lang="zh-CN" altLang="en-US" sz="3200" b="1" dirty="0" smtClean="0">
                <a:solidFill>
                  <a:srgbClr val="FFFF00"/>
                </a:solidFill>
              </a:rPr>
              <a:t>什么是经济效果评价</a:t>
            </a:r>
            <a:endParaRPr lang="en-US" altLang="zh-CN" sz="3200" b="1" dirty="0">
              <a:solidFill>
                <a:srgbClr val="FFFF00"/>
              </a:solidFill>
            </a:endParaRPr>
          </a:p>
          <a:p>
            <a:pPr algn="just"/>
            <a:endParaRPr lang="zh-CN" altLang="en-US" sz="3200" b="1" dirty="0">
              <a:solidFill>
                <a:srgbClr val="FFFF00"/>
              </a:solidFill>
            </a:endParaRP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cs typeface="+mn-ea"/>
              <a:sym typeface="+mn-lt"/>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79011" y="824671"/>
            <a:ext cx="6574665" cy="874407"/>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例题：已知如下现金流量，设</a:t>
            </a:r>
            <a:r>
              <a:rPr lang="en-US" altLang="zh-CN" dirty="0" err="1">
                <a:solidFill>
                  <a:schemeClr val="bg1"/>
                </a:solidFill>
                <a:latin typeface="微软雅黑" panose="020B0503020204020204" pitchFamily="34" charset="-122"/>
                <a:ea typeface="微软雅黑" panose="020B0503020204020204" pitchFamily="34" charset="-122"/>
              </a:rPr>
              <a:t>ic</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试计算财务净现值（</a:t>
            </a:r>
            <a:r>
              <a:rPr lang="en-US" altLang="zh-CN" dirty="0">
                <a:solidFill>
                  <a:schemeClr val="bg1"/>
                </a:solidFill>
                <a:latin typeface="微软雅黑" panose="020B0503020204020204" pitchFamily="34" charset="-122"/>
                <a:ea typeface="微软雅黑" panose="020B0503020204020204" pitchFamily="34" charset="-122"/>
              </a:rPr>
              <a:t>FNPV),</a:t>
            </a:r>
            <a:r>
              <a:rPr lang="zh-CN" altLang="en-US" dirty="0">
                <a:solidFill>
                  <a:schemeClr val="bg1"/>
                </a:solidFill>
                <a:latin typeface="微软雅黑" panose="020B0503020204020204" pitchFamily="34" charset="-122"/>
                <a:ea typeface="微软雅黑" panose="020B0503020204020204" pitchFamily="34" charset="-122"/>
              </a:rPr>
              <a:t>财务内部收益率（</a:t>
            </a:r>
            <a:r>
              <a:rPr lang="en-US" altLang="zh-CN" dirty="0">
                <a:solidFill>
                  <a:schemeClr val="bg1"/>
                </a:solidFill>
                <a:latin typeface="微软雅黑" panose="020B0503020204020204" pitchFamily="34" charset="-122"/>
                <a:ea typeface="微软雅黑" panose="020B0503020204020204" pitchFamily="34" charset="-122"/>
              </a:rPr>
              <a:t>FIRR) </a:t>
            </a:r>
          </a:p>
        </p:txBody>
      </p:sp>
      <p:graphicFrame>
        <p:nvGraphicFramePr>
          <p:cNvPr id="15" name="内容占位符 607281"/>
          <p:cNvGraphicFramePr>
            <a:graphicFrameLocks noGrp="1"/>
          </p:cNvGraphicFramePr>
          <p:nvPr>
            <p:ph idx="4294967295"/>
            <p:extLst>
              <p:ext uri="{D42A27DB-BD31-4B8C-83A1-F6EECF244321}">
                <p14:modId xmlns:p14="http://schemas.microsoft.com/office/powerpoint/2010/main" val="1252731481"/>
              </p:ext>
            </p:extLst>
          </p:nvPr>
        </p:nvGraphicFramePr>
        <p:xfrm>
          <a:off x="897914" y="1844032"/>
          <a:ext cx="7229826" cy="1200167"/>
        </p:xfrm>
        <a:graphic>
          <a:graphicData uri="http://schemas.openxmlformats.org/drawingml/2006/table">
            <a:tbl>
              <a:tblPr/>
              <a:tblGrid>
                <a:gridCol w="1278034">
                  <a:extLst>
                    <a:ext uri="{9D8B030D-6E8A-4147-A177-3AD203B41FA5}"/>
                  </a:extLst>
                </a:gridCol>
                <a:gridCol w="902870">
                  <a:extLst>
                    <a:ext uri="{9D8B030D-6E8A-4147-A177-3AD203B41FA5}"/>
                  </a:extLst>
                </a:gridCol>
                <a:gridCol w="842403">
                  <a:extLst>
                    <a:ext uri="{9D8B030D-6E8A-4147-A177-3AD203B41FA5}"/>
                  </a:extLst>
                </a:gridCol>
                <a:gridCol w="792931">
                  <a:extLst>
                    <a:ext uri="{9D8B030D-6E8A-4147-A177-3AD203B41FA5}"/>
                  </a:extLst>
                </a:gridCol>
                <a:gridCol w="889127">
                  <a:extLst>
                    <a:ext uri="{9D8B030D-6E8A-4147-A177-3AD203B41FA5}"/>
                  </a:extLst>
                </a:gridCol>
                <a:gridCol w="858894">
                  <a:extLst>
                    <a:ext uri="{9D8B030D-6E8A-4147-A177-3AD203B41FA5}"/>
                  </a:extLst>
                </a:gridCol>
                <a:gridCol w="825912">
                  <a:extLst>
                    <a:ext uri="{9D8B030D-6E8A-4147-A177-3AD203B41FA5}"/>
                  </a:extLst>
                </a:gridCol>
                <a:gridCol w="839655">
                  <a:extLst>
                    <a:ext uri="{9D8B030D-6E8A-4147-A177-3AD203B41FA5}"/>
                  </a:extLst>
                </a:gridCol>
              </a:tblGrid>
              <a:tr h="4560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dirty="0"/>
                        <a:t>年份</a:t>
                      </a:r>
                    </a:p>
                  </a:txBody>
                  <a:tcPr marT="45671" marB="4567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1</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dirty="0"/>
                        <a:t>2</a:t>
                      </a:r>
                      <a:endParaRPr lang="zh-CN" altLang="en-US" sz="1800" dirty="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3</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dirty="0"/>
                        <a:t>4</a:t>
                      </a:r>
                      <a:endParaRPr lang="zh-CN" altLang="en-US" sz="1800" dirty="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5</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6</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7</a:t>
                      </a:r>
                      <a:endParaRPr lang="zh-CN" altLang="en-US" sz="1800"/>
                    </a:p>
                  </a:txBody>
                  <a:tcPr marT="45671" marB="4567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extLst>
              </a:tr>
              <a:tr h="744129">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1800" dirty="0"/>
                        <a:t>净现金流量（万元）</a:t>
                      </a:r>
                    </a:p>
                  </a:txBody>
                  <a:tcPr marT="45671" marB="4567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-4200</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dirty="0"/>
                        <a:t>-4700</a:t>
                      </a:r>
                      <a:endParaRPr lang="zh-CN" altLang="en-US" sz="1800" dirty="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1500</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2500</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2500</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a:t>2500</a:t>
                      </a:r>
                      <a:endParaRPr lang="zh-CN" altLang="en-US" sz="1800"/>
                    </a:p>
                  </a:txBody>
                  <a:tcPr marT="45671" marB="4567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1800" dirty="0"/>
                        <a:t>2500</a:t>
                      </a:r>
                      <a:endParaRPr lang="zh-CN" altLang="en-US" sz="1800" dirty="0"/>
                    </a:p>
                  </a:txBody>
                  <a:tcPr marT="45671" marB="45671">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extLst>
              </a:tr>
            </a:tbl>
          </a:graphicData>
        </a:graphic>
      </p:graphicFrame>
      <p:sp>
        <p:nvSpPr>
          <p:cNvPr id="16" name="文本框 607270"/>
          <p:cNvSpPr txBox="1">
            <a:spLocks noChangeArrowheads="1"/>
          </p:cNvSpPr>
          <p:nvPr/>
        </p:nvSpPr>
        <p:spPr bwMode="auto">
          <a:xfrm>
            <a:off x="852622" y="3155065"/>
            <a:ext cx="744601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ea typeface="楷体_GB2312" pitchFamily="49" charset="-122"/>
              </a:rPr>
              <a:t>解：（</a:t>
            </a:r>
            <a:r>
              <a:rPr lang="en-US" altLang="zh-CN" sz="2000" dirty="0">
                <a:ea typeface="楷体_GB2312" pitchFamily="49" charset="-122"/>
              </a:rPr>
              <a:t>1</a:t>
            </a:r>
            <a:r>
              <a:rPr lang="zh-CN" altLang="en-US" sz="2000" dirty="0">
                <a:ea typeface="楷体_GB2312" pitchFamily="49" charset="-122"/>
              </a:rPr>
              <a:t>）财务净现值评价</a:t>
            </a:r>
          </a:p>
          <a:p>
            <a:pPr eaLnBrk="1" hangingPunct="1">
              <a:spcBef>
                <a:spcPct val="0"/>
              </a:spcBef>
              <a:buFont typeface="Arial" panose="020B0604020202020204" pitchFamily="34" charset="0"/>
              <a:buNone/>
            </a:pPr>
            <a:r>
              <a:rPr lang="en-US" altLang="zh-CN" sz="2000" dirty="0">
                <a:ea typeface="楷体_GB2312" pitchFamily="49" charset="-122"/>
              </a:rPr>
              <a:t>FNPV=-4200</a:t>
            </a:r>
            <a:r>
              <a:rPr lang="zh-CN" altLang="en-US" sz="2000" dirty="0">
                <a:ea typeface="楷体_GB2312" pitchFamily="49" charset="-122"/>
              </a:rPr>
              <a:t>（</a:t>
            </a:r>
            <a:r>
              <a:rPr lang="en-US" altLang="zh-CN" sz="2000" dirty="0">
                <a:ea typeface="楷体_GB2312" pitchFamily="49" charset="-122"/>
              </a:rPr>
              <a:t>P/F,8%,1)-4700 </a:t>
            </a:r>
            <a:r>
              <a:rPr lang="zh-CN" altLang="en-US" sz="2000" dirty="0">
                <a:ea typeface="楷体_GB2312" pitchFamily="49" charset="-122"/>
              </a:rPr>
              <a:t>（</a:t>
            </a:r>
            <a:r>
              <a:rPr lang="en-US" altLang="zh-CN" sz="2000" dirty="0">
                <a:ea typeface="楷体_GB2312" pitchFamily="49" charset="-122"/>
              </a:rPr>
              <a:t>P/F,8%,2)+1500 </a:t>
            </a:r>
            <a:r>
              <a:rPr lang="zh-CN" altLang="en-US" sz="2000" dirty="0">
                <a:ea typeface="楷体_GB2312" pitchFamily="49" charset="-122"/>
              </a:rPr>
              <a:t>（</a:t>
            </a:r>
            <a:r>
              <a:rPr lang="en-US" altLang="zh-CN" sz="2000" dirty="0">
                <a:ea typeface="楷体_GB2312" pitchFamily="49" charset="-122"/>
              </a:rPr>
              <a:t>P/F,8%,3) )</a:t>
            </a:r>
          </a:p>
          <a:p>
            <a:pPr eaLnBrk="1" hangingPunct="1">
              <a:spcBef>
                <a:spcPct val="0"/>
              </a:spcBef>
              <a:buFont typeface="Arial" panose="020B0604020202020204" pitchFamily="34" charset="0"/>
              <a:buNone/>
            </a:pPr>
            <a:r>
              <a:rPr lang="en-US" altLang="zh-CN" sz="2000" dirty="0">
                <a:ea typeface="楷体_GB2312" pitchFamily="49" charset="-122"/>
              </a:rPr>
              <a:t>          +2500 </a:t>
            </a:r>
            <a:r>
              <a:rPr lang="zh-CN" altLang="en-US" sz="2000" dirty="0">
                <a:ea typeface="楷体_GB2312" pitchFamily="49" charset="-122"/>
              </a:rPr>
              <a:t>（</a:t>
            </a:r>
            <a:r>
              <a:rPr lang="en-US" altLang="zh-CN" sz="2000" dirty="0">
                <a:ea typeface="楷体_GB2312" pitchFamily="49" charset="-122"/>
              </a:rPr>
              <a:t>P/F,8%,4) )+2500 </a:t>
            </a:r>
            <a:r>
              <a:rPr lang="zh-CN" altLang="en-US" sz="2000" dirty="0">
                <a:ea typeface="楷体_GB2312" pitchFamily="49" charset="-122"/>
              </a:rPr>
              <a:t>（</a:t>
            </a:r>
            <a:r>
              <a:rPr lang="en-US" altLang="zh-CN" sz="2000" dirty="0">
                <a:ea typeface="楷体_GB2312" pitchFamily="49" charset="-122"/>
              </a:rPr>
              <a:t>P/F,8%,5) )</a:t>
            </a:r>
          </a:p>
          <a:p>
            <a:pPr eaLnBrk="1" hangingPunct="1">
              <a:spcBef>
                <a:spcPct val="0"/>
              </a:spcBef>
              <a:buFont typeface="Arial" panose="020B0604020202020204" pitchFamily="34" charset="0"/>
              <a:buNone/>
            </a:pPr>
            <a:r>
              <a:rPr lang="en-US" altLang="zh-CN" sz="2000" dirty="0">
                <a:ea typeface="楷体_GB2312" pitchFamily="49" charset="-122"/>
              </a:rPr>
              <a:t>          +2500 </a:t>
            </a:r>
            <a:r>
              <a:rPr lang="zh-CN" altLang="en-US" sz="2000" dirty="0">
                <a:ea typeface="楷体_GB2312" pitchFamily="49" charset="-122"/>
              </a:rPr>
              <a:t>（</a:t>
            </a:r>
            <a:r>
              <a:rPr lang="en-US" altLang="zh-CN" sz="2000" dirty="0">
                <a:ea typeface="楷体_GB2312" pitchFamily="49" charset="-122"/>
              </a:rPr>
              <a:t>P/F,8%,6) )+2500 </a:t>
            </a:r>
            <a:r>
              <a:rPr lang="zh-CN" altLang="en-US" sz="2000" dirty="0">
                <a:ea typeface="楷体_GB2312" pitchFamily="49" charset="-122"/>
              </a:rPr>
              <a:t>（</a:t>
            </a:r>
            <a:r>
              <a:rPr lang="en-US" altLang="zh-CN" sz="2000" dirty="0">
                <a:ea typeface="楷体_GB2312" pitchFamily="49" charset="-122"/>
              </a:rPr>
              <a:t>P/F,8%,7)=242.76</a:t>
            </a:r>
            <a:r>
              <a:rPr lang="zh-CN" altLang="en-US" sz="2000" dirty="0">
                <a:ea typeface="楷体_GB2312" pitchFamily="49" charset="-122"/>
              </a:rPr>
              <a:t>万元＞</a:t>
            </a:r>
            <a:r>
              <a:rPr lang="en-US" altLang="zh-CN" sz="2000" dirty="0">
                <a:ea typeface="楷体_GB2312" pitchFamily="49" charset="-122"/>
              </a:rPr>
              <a:t>0</a:t>
            </a:r>
          </a:p>
          <a:p>
            <a:pPr eaLnBrk="1" hangingPunct="1">
              <a:spcBef>
                <a:spcPct val="0"/>
              </a:spcBef>
              <a:buFont typeface="Arial" panose="020B0604020202020204" pitchFamily="34" charset="0"/>
              <a:buNone/>
            </a:pPr>
            <a:r>
              <a:rPr lang="zh-CN" altLang="en-US" sz="2000" dirty="0">
                <a:ea typeface="楷体_GB2312" pitchFamily="49" charset="-122"/>
              </a:rPr>
              <a:t>由于</a:t>
            </a:r>
            <a:r>
              <a:rPr lang="en-US" altLang="zh-CN" sz="2000" dirty="0">
                <a:ea typeface="楷体_GB2312" pitchFamily="49" charset="-122"/>
              </a:rPr>
              <a:t>FNPV=242.76</a:t>
            </a:r>
            <a:r>
              <a:rPr lang="zh-CN" altLang="en-US" sz="2000" dirty="0">
                <a:ea typeface="楷体_GB2312" pitchFamily="49" charset="-122"/>
              </a:rPr>
              <a:t>万元＞</a:t>
            </a:r>
            <a:r>
              <a:rPr lang="en-US" altLang="zh-CN" sz="2000" dirty="0">
                <a:ea typeface="楷体_GB2312" pitchFamily="49" charset="-122"/>
              </a:rPr>
              <a:t>0</a:t>
            </a:r>
            <a:r>
              <a:rPr lang="zh-CN" altLang="en-US" sz="2000" dirty="0">
                <a:ea typeface="楷体_GB2312" pitchFamily="49" charset="-122"/>
              </a:rPr>
              <a:t>，所以经济上可行。</a:t>
            </a:r>
          </a:p>
        </p:txBody>
      </p:sp>
    </p:spTree>
    <p:custDataLst>
      <p:tags r:id="rId1"/>
    </p:custDataLst>
    <p:extLst>
      <p:ext uri="{BB962C8B-B14F-4D97-AF65-F5344CB8AC3E}">
        <p14:creationId xmlns:p14="http://schemas.microsoft.com/office/powerpoint/2010/main" val="586473894"/>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cs typeface="+mn-ea"/>
              <a:sym typeface="+mn-lt"/>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609332"/>
          <p:cNvSpPr txBox="1">
            <a:spLocks noChangeArrowheads="1"/>
          </p:cNvSpPr>
          <p:nvPr/>
        </p:nvSpPr>
        <p:spPr bwMode="auto">
          <a:xfrm>
            <a:off x="792545" y="768785"/>
            <a:ext cx="76231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ea typeface="楷体_GB2312" pitchFamily="49" charset="-122"/>
              </a:rPr>
              <a:t>（</a:t>
            </a:r>
            <a:r>
              <a:rPr lang="en-US" altLang="zh-CN" sz="2400" dirty="0">
                <a:ea typeface="楷体_GB2312" pitchFamily="49" charset="-122"/>
              </a:rPr>
              <a:t>2</a:t>
            </a:r>
            <a:r>
              <a:rPr lang="zh-CN" altLang="en-US" sz="2400" dirty="0">
                <a:ea typeface="楷体_GB2312" pitchFamily="49" charset="-122"/>
              </a:rPr>
              <a:t>）财务内部收益率评价</a:t>
            </a:r>
          </a:p>
          <a:p>
            <a:pPr eaLnBrk="1" hangingPunct="1">
              <a:spcBef>
                <a:spcPct val="0"/>
              </a:spcBef>
              <a:buFont typeface="Arial" panose="020B0604020202020204" pitchFamily="34" charset="0"/>
              <a:buNone/>
            </a:pPr>
            <a:r>
              <a:rPr lang="en-US" altLang="zh-CN" sz="2400" dirty="0">
                <a:ea typeface="楷体_GB2312" pitchFamily="49" charset="-122"/>
              </a:rPr>
              <a:t>FNPV(</a:t>
            </a:r>
            <a:r>
              <a:rPr lang="en-US" altLang="zh-CN" sz="2400" dirty="0" err="1">
                <a:ea typeface="楷体_GB2312" pitchFamily="49" charset="-122"/>
              </a:rPr>
              <a:t>i</a:t>
            </a:r>
            <a:r>
              <a:rPr lang="en-US" altLang="zh-CN" sz="2400" dirty="0">
                <a:ea typeface="楷体_GB2312" pitchFamily="49" charset="-122"/>
              </a:rPr>
              <a:t>=8%)=242.76</a:t>
            </a:r>
            <a:r>
              <a:rPr lang="zh-CN" altLang="en-US" sz="2400" dirty="0">
                <a:ea typeface="楷体_GB2312" pitchFamily="49" charset="-122"/>
              </a:rPr>
              <a:t>万元</a:t>
            </a:r>
          </a:p>
          <a:p>
            <a:pPr eaLnBrk="1" hangingPunct="1">
              <a:spcBef>
                <a:spcPct val="0"/>
              </a:spcBef>
              <a:buFont typeface="Arial" panose="020B0604020202020204" pitchFamily="34" charset="0"/>
              <a:buNone/>
            </a:pPr>
            <a:r>
              <a:rPr lang="en-US" altLang="zh-CN" sz="2400" dirty="0">
                <a:ea typeface="楷体_GB2312" pitchFamily="49" charset="-122"/>
              </a:rPr>
              <a:t>FNPV(</a:t>
            </a:r>
            <a:r>
              <a:rPr lang="en-US" altLang="zh-CN" sz="2400" dirty="0" err="1">
                <a:ea typeface="楷体_GB2312" pitchFamily="49" charset="-122"/>
              </a:rPr>
              <a:t>i</a:t>
            </a:r>
            <a:r>
              <a:rPr lang="en-US" altLang="zh-CN" sz="2400" dirty="0">
                <a:ea typeface="楷体_GB2312" pitchFamily="49" charset="-122"/>
              </a:rPr>
              <a:t>=10%) =-4200</a:t>
            </a:r>
            <a:r>
              <a:rPr lang="zh-CN" altLang="en-US" sz="2400" dirty="0">
                <a:ea typeface="楷体_GB2312" pitchFamily="49" charset="-122"/>
              </a:rPr>
              <a:t>（</a:t>
            </a:r>
            <a:r>
              <a:rPr lang="en-US" altLang="zh-CN" sz="2400" dirty="0">
                <a:ea typeface="楷体_GB2312" pitchFamily="49" charset="-122"/>
              </a:rPr>
              <a:t>P/F,10%,1)-4700 </a:t>
            </a:r>
            <a:r>
              <a:rPr lang="zh-CN" altLang="en-US" sz="2400" dirty="0">
                <a:ea typeface="楷体_GB2312" pitchFamily="49" charset="-122"/>
              </a:rPr>
              <a:t>（</a:t>
            </a:r>
            <a:r>
              <a:rPr lang="en-US" altLang="zh-CN" sz="2400" dirty="0">
                <a:ea typeface="楷体_GB2312" pitchFamily="49" charset="-122"/>
              </a:rPr>
              <a:t>P/F,10%,2)</a:t>
            </a:r>
          </a:p>
          <a:p>
            <a:pPr eaLnBrk="1" hangingPunct="1">
              <a:spcBef>
                <a:spcPct val="0"/>
              </a:spcBef>
              <a:buFont typeface="Arial" panose="020B0604020202020204" pitchFamily="34" charset="0"/>
              <a:buNone/>
            </a:pPr>
            <a:r>
              <a:rPr lang="en-US" altLang="zh-CN" sz="2400" dirty="0">
                <a:ea typeface="楷体_GB2312" pitchFamily="49" charset="-122"/>
              </a:rPr>
              <a:t>          +1500 </a:t>
            </a:r>
            <a:r>
              <a:rPr lang="zh-CN" altLang="en-US" sz="2400" dirty="0">
                <a:ea typeface="楷体_GB2312" pitchFamily="49" charset="-122"/>
              </a:rPr>
              <a:t>（</a:t>
            </a:r>
            <a:r>
              <a:rPr lang="en-US" altLang="zh-CN" sz="2400" dirty="0">
                <a:ea typeface="楷体_GB2312" pitchFamily="49" charset="-122"/>
              </a:rPr>
              <a:t>P/F,10%,3) ) +1500 </a:t>
            </a:r>
            <a:r>
              <a:rPr lang="zh-CN" altLang="en-US" sz="2400" dirty="0">
                <a:ea typeface="楷体_GB2312" pitchFamily="49" charset="-122"/>
              </a:rPr>
              <a:t>（</a:t>
            </a:r>
            <a:r>
              <a:rPr lang="en-US" altLang="zh-CN" sz="2400" dirty="0">
                <a:ea typeface="楷体_GB2312" pitchFamily="49" charset="-122"/>
              </a:rPr>
              <a:t>P/F,10%,4) )</a:t>
            </a:r>
          </a:p>
          <a:p>
            <a:pPr eaLnBrk="1" hangingPunct="1">
              <a:spcBef>
                <a:spcPct val="0"/>
              </a:spcBef>
              <a:buFont typeface="Arial" panose="020B0604020202020204" pitchFamily="34" charset="0"/>
              <a:buNone/>
            </a:pPr>
            <a:r>
              <a:rPr lang="en-US" altLang="zh-CN" sz="2400" dirty="0">
                <a:ea typeface="楷体_GB2312" pitchFamily="49" charset="-122"/>
              </a:rPr>
              <a:t>         +1500 </a:t>
            </a:r>
            <a:r>
              <a:rPr lang="zh-CN" altLang="en-US" sz="2400" dirty="0">
                <a:ea typeface="楷体_GB2312" pitchFamily="49" charset="-122"/>
              </a:rPr>
              <a:t>（</a:t>
            </a:r>
            <a:r>
              <a:rPr lang="en-US" altLang="zh-CN" sz="2400" dirty="0">
                <a:ea typeface="楷体_GB2312" pitchFamily="49" charset="-122"/>
              </a:rPr>
              <a:t>P/F,10%,5) ) +1500 </a:t>
            </a:r>
            <a:r>
              <a:rPr lang="zh-CN" altLang="en-US" sz="2400" dirty="0">
                <a:ea typeface="楷体_GB2312" pitchFamily="49" charset="-122"/>
              </a:rPr>
              <a:t>（</a:t>
            </a:r>
            <a:r>
              <a:rPr lang="en-US" altLang="zh-CN" sz="2400" dirty="0">
                <a:ea typeface="楷体_GB2312" pitchFamily="49" charset="-122"/>
              </a:rPr>
              <a:t>P/F,10%,6) )</a:t>
            </a:r>
          </a:p>
          <a:p>
            <a:pPr eaLnBrk="1" hangingPunct="1">
              <a:spcBef>
                <a:spcPct val="0"/>
              </a:spcBef>
              <a:buFont typeface="Arial" panose="020B0604020202020204" pitchFamily="34" charset="0"/>
              <a:buNone/>
            </a:pPr>
            <a:r>
              <a:rPr lang="en-US" altLang="zh-CN" sz="2400" dirty="0">
                <a:ea typeface="楷体_GB2312" pitchFamily="49" charset="-122"/>
              </a:rPr>
              <a:t>         +1500 </a:t>
            </a:r>
            <a:r>
              <a:rPr lang="zh-CN" altLang="en-US" sz="2400" dirty="0">
                <a:ea typeface="楷体_GB2312" pitchFamily="49" charset="-122"/>
              </a:rPr>
              <a:t>（</a:t>
            </a:r>
            <a:r>
              <a:rPr lang="en-US" altLang="zh-CN" sz="2400" dirty="0">
                <a:ea typeface="楷体_GB2312" pitchFamily="49" charset="-122"/>
              </a:rPr>
              <a:t>P/F,10%,7)=-245.7</a:t>
            </a:r>
            <a:r>
              <a:rPr lang="zh-CN" altLang="en-US" sz="2400" dirty="0">
                <a:ea typeface="楷体_GB2312" pitchFamily="49" charset="-122"/>
              </a:rPr>
              <a:t>万元</a:t>
            </a:r>
          </a:p>
        </p:txBody>
      </p:sp>
      <p:graphicFrame>
        <p:nvGraphicFramePr>
          <p:cNvPr id="18" name="内容占位符 609318"/>
          <p:cNvGraphicFramePr>
            <a:graphicFrameLocks noGrp="1"/>
          </p:cNvGraphicFramePr>
          <p:nvPr>
            <p:ph sz="half" idx="1"/>
            <p:extLst>
              <p:ext uri="{D42A27DB-BD31-4B8C-83A1-F6EECF244321}">
                <p14:modId xmlns:p14="http://schemas.microsoft.com/office/powerpoint/2010/main" val="2562955062"/>
              </p:ext>
            </p:extLst>
          </p:nvPr>
        </p:nvGraphicFramePr>
        <p:xfrm>
          <a:off x="785731" y="3086129"/>
          <a:ext cx="7402513" cy="1109662"/>
        </p:xfrm>
        <a:graphic>
          <a:graphicData uri="http://schemas.openxmlformats.org/presentationml/2006/ole">
            <mc:AlternateContent xmlns:mc="http://schemas.openxmlformats.org/markup-compatibility/2006">
              <mc:Choice xmlns:v="urn:schemas-microsoft-com:vml" Requires="v">
                <p:oleObj spid="_x0000_s11296" r:id="rId7" imgW="2794000" imgH="419100" progId="Equation.3">
                  <p:embed/>
                </p:oleObj>
              </mc:Choice>
              <mc:Fallback>
                <p:oleObj r:id="rId7" imgW="2794000" imgH="419100" progId="Equation.3">
                  <p:embed/>
                  <p:pic>
                    <p:nvPicPr>
                      <p:cNvPr id="0" name=""/>
                      <p:cNvPicPr>
                        <a:picLocks noGrp="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731" y="3086129"/>
                        <a:ext cx="7402513"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1588814802"/>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基准收益率的确定</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95189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一、基准收益率的概念</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基准收益率也称基准折现率，是企业或行业投资者以动态的观点所确定的、可接受的技术方案最低标准的收益水平。其在本质上体现了投资决策者对技术方案资金时间价值的判断和对技术方案风险程度的估计，是投资资金应当获得的最低盈利率水平，它是评价和判断技术方案在财务上是否可行和技术方案比选的主要依据。 </a:t>
            </a:r>
          </a:p>
        </p:txBody>
      </p:sp>
    </p:spTree>
    <p:custDataLst>
      <p:tags r:id="rId1"/>
    </p:custDataLst>
    <p:extLst>
      <p:ext uri="{BB962C8B-B14F-4D97-AF65-F5344CB8AC3E}">
        <p14:creationId xmlns:p14="http://schemas.microsoft.com/office/powerpoint/2010/main" val="3335772508"/>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基准收益率的确定</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95189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政府投资项目采用的行业财务基准收益率，应根据政府的政策导向进行确定。</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企业各类技术方案的财务评价选用的行业财务基准收益率，应在分析一定时期内国家和行业发展战略、产业政策、资源供给、市场需求、资金时间价值、项目目标等情况的基础上，结合行业特点、行业资本构成情况等因素综合测定。</a:t>
            </a:r>
          </a:p>
        </p:txBody>
      </p:sp>
    </p:spTree>
    <p:custDataLst>
      <p:tags r:id="rId1"/>
    </p:custDataLst>
    <p:extLst>
      <p:ext uri="{BB962C8B-B14F-4D97-AF65-F5344CB8AC3E}">
        <p14:creationId xmlns:p14="http://schemas.microsoft.com/office/powerpoint/2010/main" val="3464485397"/>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基准收益率的确定</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004063" y="1330489"/>
            <a:ext cx="65746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在中国境外投资的技术方案财务基准收益率的测定，应首先考虑国家风险因素。</a:t>
            </a:r>
          </a:p>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投资者自行测定技术方案的最低可接受财务收益率，还应根据自身的发展战略和经营策略、具体项目特点与风险、资金成本、机会成本等因素综合测定。</a:t>
            </a:r>
          </a:p>
        </p:txBody>
      </p:sp>
    </p:spTree>
    <p:custDataLst>
      <p:tags r:id="rId1"/>
    </p:custDataLst>
    <p:extLst>
      <p:ext uri="{BB962C8B-B14F-4D97-AF65-F5344CB8AC3E}">
        <p14:creationId xmlns:p14="http://schemas.microsoft.com/office/powerpoint/2010/main" val="394213683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基准收益率的确定</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173778"/>
            <a:ext cx="6574665" cy="374217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）资金成本是为取得资金使用权所支付的费用，主要包括筹资费和资金的使用费。</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）投资的机会成本是指投资者将有限的资金用于拟建项目而放弃的其他投资机会所能获得的最大收益。</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）投资风险。在整个项目计算期内，存在着发生不利于项目的环境变化的可能性，这种变化难以预料，即投资者要冒着一定风险作决策。</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）通货膨胀。是指由于货币</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这里指纸币</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的发行量超过商品流通所需要的货币量而引起的货币贬值和物价上涨的现象。</a:t>
            </a:r>
          </a:p>
          <a:p>
            <a:pPr marL="742950" lvl="1" indent="-285750">
              <a:lnSpc>
                <a:spcPct val="150000"/>
              </a:lnSpc>
              <a:buClr>
                <a:srgbClr val="FFFF00"/>
              </a:buClr>
              <a:buFont typeface="Wingdings" panose="05000000000000000000" pitchFamily="2" charset="2"/>
              <a:buChar char="l"/>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4395595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基准收益率的确定</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173778"/>
            <a:ext cx="6574665" cy="378565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）综上分析，投资者自行测定项目基准收益率可确定如下：</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若按当年价格预估项目现金流量：</a:t>
            </a:r>
          </a:p>
          <a:p>
            <a:pPr marL="742950" lvl="1" indent="-285750">
              <a:lnSpc>
                <a:spcPct val="150000"/>
              </a:lnSpc>
              <a:buClr>
                <a:srgbClr val="FFFF00"/>
              </a:buClr>
              <a:buFont typeface="Wingdings" panose="05000000000000000000" pitchFamily="2" charset="2"/>
              <a:buChar char="l"/>
            </a:pPr>
            <a:r>
              <a:rPr lang="en-US" altLang="zh-CN" sz="1600" dirty="0" err="1">
                <a:solidFill>
                  <a:schemeClr val="bg1"/>
                </a:solidFill>
                <a:latin typeface="微软雅黑" panose="020B0503020204020204" pitchFamily="34" charset="-122"/>
                <a:ea typeface="微软雅黑" panose="020B0503020204020204" pitchFamily="34" charset="-122"/>
              </a:rPr>
              <a:t>ic</a:t>
            </a:r>
            <a:r>
              <a:rPr lang="en-US" altLang="zh-CN" sz="1600" dirty="0">
                <a:solidFill>
                  <a:schemeClr val="bg1"/>
                </a:solidFill>
                <a:latin typeface="微软雅黑" panose="020B0503020204020204" pitchFamily="34" charset="-122"/>
                <a:ea typeface="微软雅黑" panose="020B0503020204020204" pitchFamily="34" charset="-122"/>
              </a:rPr>
              <a:t>=(1+i1)(1+i2)(1+i3)-1≈i1+ i2+ i3</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若按基年不变价格预估项目现金流量：</a:t>
            </a:r>
          </a:p>
          <a:p>
            <a:pPr marL="742950" lvl="1" indent="-285750">
              <a:lnSpc>
                <a:spcPct val="150000"/>
              </a:lnSpc>
              <a:buClr>
                <a:srgbClr val="FFFF00"/>
              </a:buClr>
              <a:buFont typeface="Wingdings" panose="05000000000000000000" pitchFamily="2" charset="2"/>
              <a:buChar char="l"/>
            </a:pPr>
            <a:r>
              <a:rPr lang="en-US" altLang="zh-CN" sz="1600" dirty="0" err="1">
                <a:solidFill>
                  <a:schemeClr val="bg1"/>
                </a:solidFill>
                <a:latin typeface="微软雅黑" panose="020B0503020204020204" pitchFamily="34" charset="-122"/>
                <a:ea typeface="微软雅黑" panose="020B0503020204020204" pitchFamily="34" charset="-122"/>
              </a:rPr>
              <a:t>ic</a:t>
            </a:r>
            <a:r>
              <a:rPr lang="en-US" altLang="zh-CN" sz="1600" dirty="0">
                <a:solidFill>
                  <a:schemeClr val="bg1"/>
                </a:solidFill>
                <a:latin typeface="微软雅黑" panose="020B0503020204020204" pitchFamily="34" charset="-122"/>
                <a:ea typeface="微软雅黑" panose="020B0503020204020204" pitchFamily="34" charset="-122"/>
              </a:rPr>
              <a:t>=(1+i1)(1+i2)-1≈i1+ i2</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确定基准收益率的基础是：</a:t>
            </a:r>
          </a:p>
          <a:p>
            <a:pPr marL="742950" lvl="1" indent="-285750">
              <a:lnSpc>
                <a:spcPct val="150000"/>
              </a:lnSpc>
              <a:buClr>
                <a:srgbClr val="FFFF00"/>
              </a:buClr>
              <a:buFont typeface="Wingdings" panose="05000000000000000000" pitchFamily="2" charset="2"/>
              <a:buChar char="l"/>
            </a:pPr>
            <a:r>
              <a:rPr lang="zh-CN" altLang="en-US" sz="1600" dirty="0">
                <a:solidFill>
                  <a:schemeClr val="bg1"/>
                </a:solidFill>
                <a:latin typeface="微软雅黑" panose="020B0503020204020204" pitchFamily="34" charset="-122"/>
                <a:ea typeface="微软雅黑" panose="020B0503020204020204" pitchFamily="34" charset="-122"/>
              </a:rPr>
              <a:t>资金成本和机会成本，而投资风险和通货膨胀则是必须考虑的影响因素。</a:t>
            </a:r>
          </a:p>
          <a:p>
            <a:pPr marL="742950" lvl="1" indent="-285750">
              <a:lnSpc>
                <a:spcPct val="150000"/>
              </a:lnSpc>
              <a:buClr>
                <a:srgbClr val="FFFF00"/>
              </a:buClr>
              <a:buFont typeface="Wingdings" panose="05000000000000000000" pitchFamily="2" charset="2"/>
              <a:buChar char="l"/>
            </a:pP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资金成本；</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风险补贴；</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通货膨胀。</a:t>
            </a:r>
          </a:p>
          <a:p>
            <a:pPr marL="742950" lvl="1" indent="-285750">
              <a:lnSpc>
                <a:spcPct val="150000"/>
              </a:lnSpc>
              <a:buClr>
                <a:srgbClr val="FFFF00"/>
              </a:buClr>
              <a:buFont typeface="Wingdings" panose="05000000000000000000" pitchFamily="2" charset="2"/>
              <a:buChar char="l"/>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2383214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偿债能力分析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为了满足债权人的要求，需要编制企业在拟建项目建设期和投产后若干年的财务计划现金流量表、资产负债表、企业借款偿还计划表等报表，分析企业偿债能力。</a:t>
            </a:r>
          </a:p>
          <a:p>
            <a:pPr lvl="1">
              <a:lnSpc>
                <a:spcPct val="150000"/>
              </a:lnSpc>
              <a:buClr>
                <a:srgbClr val="FFFF00"/>
              </a:buClr>
            </a:pPr>
            <a:endParaRPr lang="zh-CN" altLang="en-US"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840600383"/>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偿债资金来源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根据国家现行财税制度的规定，贷款还本的资金来源主要包括可用于归还借款的利润、固定资产折旧、无形资产及其他资产摊销费和其他还款资金来源。 </a:t>
            </a:r>
            <a:endParaRPr lang="zh-CN" altLang="en-US"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8187089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还款方式及还款顺序</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（一）国外（含境外）借款的还款方式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需要按协议的要求分别采用等额还本付息，或等额还本、利息照  付两种方法，计算出在规定的期限内每年需归还的本息总额。 </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925490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1077218"/>
          </a:xfrm>
          <a:prstGeom prst="rect">
            <a:avLst/>
          </a:prstGeom>
        </p:spPr>
        <p:txBody>
          <a:bodyPr wrap="square">
            <a:spAutoFit/>
          </a:bodyPr>
          <a:lstStyle/>
          <a:p>
            <a:pPr algn="just"/>
            <a:r>
              <a:rPr lang="zh-CN" altLang="en-US" sz="3200" b="1" dirty="0" smtClean="0">
                <a:solidFill>
                  <a:srgbClr val="FFFF00"/>
                </a:solidFill>
              </a:rPr>
              <a:t>经济效果评价的</a:t>
            </a:r>
            <a:r>
              <a:rPr lang="zh-CN" altLang="en-US" sz="3200" b="1" dirty="0" smtClean="0">
                <a:solidFill>
                  <a:srgbClr val="92D050"/>
                </a:solidFill>
              </a:rPr>
              <a:t>基本内容</a:t>
            </a:r>
            <a:endParaRPr lang="en-US" altLang="zh-CN" sz="3200" b="1" dirty="0" smtClean="0">
              <a:solidFill>
                <a:srgbClr val="92D050"/>
              </a:solidFill>
            </a:endParaRPr>
          </a:p>
          <a:p>
            <a:pPr algn="just"/>
            <a:r>
              <a:rPr lang="zh-CN" altLang="en-US" sz="3200" b="1" dirty="0" smtClean="0">
                <a:solidFill>
                  <a:srgbClr val="FFFF00"/>
                </a:solidFill>
              </a:rPr>
              <a:t> </a:t>
            </a:r>
            <a:endParaRPr lang="zh-CN" altLang="en-US" sz="3200" b="1" dirty="0">
              <a:solidFill>
                <a:srgbClr val="FFFF00"/>
              </a:solidFill>
            </a:endParaRPr>
          </a:p>
        </p:txBody>
      </p:sp>
      <mc:AlternateContent xmlns:mc="http://schemas.openxmlformats.org/markup-compatibility/2006" xmlns:a14="http://schemas.microsoft.com/office/drawing/2010/main">
        <mc:Choice Requires="a14">
          <p:sp>
            <p:nvSpPr>
              <p:cNvPr id="15" name="矩形 14"/>
              <p:cNvSpPr/>
              <p:nvPr/>
            </p:nvSpPr>
            <p:spPr>
              <a:xfrm>
                <a:off x="642746" y="1461899"/>
                <a:ext cx="6574665" cy="175849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盈利</a:t>
                </a:r>
                <a14:m>
                  <m:oMath xmlns:m="http://schemas.openxmlformats.org/officeDocument/2006/math">
                    <m:r>
                      <a:rPr lang="zh-CN" altLang="en-US" dirty="0">
                        <a:solidFill>
                          <a:schemeClr val="bg1"/>
                        </a:solidFill>
                        <a:latin typeface="Cambria Math" panose="02040503050406030204" pitchFamily="18" charset="0"/>
                        <a:ea typeface="微软雅黑" panose="020B0503020204020204" pitchFamily="34" charset="-122"/>
                      </a:rPr>
                      <m:t>能力</m:t>
                    </m:r>
                  </m:oMath>
                </a14:m>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偿债能力</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财务生存能力</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642746" y="1461899"/>
                <a:ext cx="6574665" cy="1758495"/>
              </a:xfrm>
              <a:prstGeom prst="rect">
                <a:avLst/>
              </a:prstGeom>
              <a:blipFill rotWithShape="0">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还款方式及还款顺序</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295189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（二）国内借款的还款方式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目前虽然借贷双方在有关的借贷合同中规定了还款期限，但在实际操作过程中，主要还是根据项目的还款资金来源情况进行测算。</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一般情况下，按照先贷先还、后贷后还，利息高的先还、利息低的后还的顺序归还国内借款。</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94387578"/>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偿债能力分析</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偿债能力指标主要有：</a:t>
            </a:r>
          </a:p>
          <a:p>
            <a:pPr marL="742950" lvl="1" indent="-285750">
              <a:lnSpc>
                <a:spcPct val="150000"/>
              </a:lnSpc>
              <a:buClr>
                <a:srgbClr val="FFFF00"/>
              </a:buClr>
              <a:buFont typeface="Wingdings" panose="05000000000000000000" pitchFamily="2" charset="2"/>
              <a:buChar char="l"/>
            </a:pPr>
            <a:r>
              <a:rPr lang="zh-CN" altLang="en-US" dirty="0">
                <a:solidFill>
                  <a:srgbClr val="FF0000"/>
                </a:solidFill>
                <a:latin typeface="微软雅黑" panose="020B0503020204020204" pitchFamily="34" charset="-122"/>
                <a:ea typeface="微软雅黑" panose="020B0503020204020204" pitchFamily="34" charset="-122"/>
              </a:rPr>
              <a:t>借款偿还期、利息备付率、偿债备付率、资产负债率、流动比率和速动比率。</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82993986"/>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借款偿还期</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借款偿还期，是指根据国家财税规定及技术方案的具体财务条件，以可作为偿还贷款的收益（利润、折旧、摊销费及其他收益）来偿还项目投资借款本金和利息所需要的时间。</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5" name="图片 7444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6399" y="3545219"/>
            <a:ext cx="2395039" cy="580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744454"/>
          <p:cNvSpPr txBox="1">
            <a:spLocks noChangeArrowheads="1"/>
          </p:cNvSpPr>
          <p:nvPr/>
        </p:nvSpPr>
        <p:spPr bwMode="auto">
          <a:xfrm>
            <a:off x="1834021" y="3218137"/>
            <a:ext cx="3013552" cy="13849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1400" dirty="0" err="1"/>
              <a:t>P</a:t>
            </a:r>
            <a:r>
              <a:rPr lang="en-US" altLang="zh-CN" sz="1400" baseline="-25000" dirty="0" err="1"/>
              <a:t>d</a:t>
            </a:r>
            <a:r>
              <a:rPr lang="en-US" altLang="zh-CN" sz="1400" dirty="0"/>
              <a:t>:</a:t>
            </a:r>
            <a:r>
              <a:rPr lang="zh-CN" altLang="en-US" sz="1400" dirty="0"/>
              <a:t>借款偿还期</a:t>
            </a:r>
          </a:p>
          <a:p>
            <a:pPr eaLnBrk="1" hangingPunct="1">
              <a:spcBef>
                <a:spcPct val="0"/>
              </a:spcBef>
              <a:buFont typeface="Arial" panose="020B0604020202020204" pitchFamily="34" charset="0"/>
              <a:buNone/>
            </a:pPr>
            <a:r>
              <a:rPr lang="en-US" altLang="zh-CN" sz="1400" dirty="0"/>
              <a:t>I</a:t>
            </a:r>
            <a:r>
              <a:rPr lang="en-US" altLang="zh-CN" sz="1400" baseline="-25000" dirty="0"/>
              <a:t>d</a:t>
            </a:r>
            <a:r>
              <a:rPr lang="en-US" altLang="zh-CN" sz="1400" dirty="0"/>
              <a:t>:</a:t>
            </a:r>
            <a:r>
              <a:rPr lang="zh-CN" altLang="en-US" sz="1400" dirty="0"/>
              <a:t>投资借款本金和利息之和</a:t>
            </a:r>
          </a:p>
          <a:p>
            <a:pPr eaLnBrk="1" hangingPunct="1">
              <a:spcBef>
                <a:spcPct val="0"/>
              </a:spcBef>
              <a:buFont typeface="Arial" panose="020B0604020202020204" pitchFamily="34" charset="0"/>
              <a:buNone/>
            </a:pPr>
            <a:r>
              <a:rPr lang="en-US" altLang="zh-CN" sz="1400" dirty="0"/>
              <a:t>B</a:t>
            </a:r>
            <a:r>
              <a:rPr lang="zh-CN" altLang="en-US" sz="1400" dirty="0"/>
              <a:t>：第</a:t>
            </a:r>
            <a:r>
              <a:rPr lang="en-US" altLang="zh-CN" sz="1400" dirty="0"/>
              <a:t>t</a:t>
            </a:r>
            <a:r>
              <a:rPr lang="zh-CN" altLang="en-US" sz="1400" dirty="0"/>
              <a:t>年可用于还款的利润</a:t>
            </a:r>
          </a:p>
          <a:p>
            <a:pPr eaLnBrk="1" hangingPunct="1">
              <a:spcBef>
                <a:spcPct val="0"/>
              </a:spcBef>
              <a:buFont typeface="Arial" panose="020B0604020202020204" pitchFamily="34" charset="0"/>
              <a:buNone/>
            </a:pPr>
            <a:r>
              <a:rPr lang="en-US" altLang="zh-CN" sz="1400" dirty="0"/>
              <a:t>D:</a:t>
            </a:r>
            <a:r>
              <a:rPr lang="zh-CN" altLang="en-US" sz="1400" dirty="0"/>
              <a:t>第</a:t>
            </a:r>
            <a:r>
              <a:rPr lang="en-US" altLang="zh-CN" sz="1400" dirty="0"/>
              <a:t>t</a:t>
            </a:r>
            <a:r>
              <a:rPr lang="zh-CN" altLang="en-US" sz="1400" dirty="0"/>
              <a:t>年可用于还款的折旧和摊销费</a:t>
            </a:r>
          </a:p>
          <a:p>
            <a:pPr eaLnBrk="1" hangingPunct="1">
              <a:spcBef>
                <a:spcPct val="0"/>
              </a:spcBef>
              <a:buFont typeface="Arial" panose="020B0604020202020204" pitchFamily="34" charset="0"/>
              <a:buNone/>
            </a:pPr>
            <a:r>
              <a:rPr lang="en-US" altLang="zh-CN" sz="1400" dirty="0"/>
              <a:t>R</a:t>
            </a:r>
            <a:r>
              <a:rPr lang="en-US" altLang="zh-CN" sz="1400" baseline="-25000" dirty="0"/>
              <a:t>0</a:t>
            </a:r>
            <a:r>
              <a:rPr lang="zh-CN" altLang="en-US" sz="1400" baseline="-25000" dirty="0"/>
              <a:t>：</a:t>
            </a:r>
            <a:r>
              <a:rPr lang="zh-CN" altLang="en-US" sz="1400" dirty="0"/>
              <a:t>第</a:t>
            </a:r>
            <a:r>
              <a:rPr lang="en-US" altLang="zh-CN" sz="1400" dirty="0"/>
              <a:t>t</a:t>
            </a:r>
            <a:r>
              <a:rPr lang="zh-CN" altLang="en-US" sz="1400" dirty="0"/>
              <a:t>年可用于还款的其他收益</a:t>
            </a:r>
            <a:endParaRPr lang="zh-CN" altLang="en-US" sz="1400" baseline="-25000" dirty="0"/>
          </a:p>
          <a:p>
            <a:pPr eaLnBrk="1" hangingPunct="1">
              <a:spcBef>
                <a:spcPct val="0"/>
              </a:spcBef>
              <a:buFont typeface="Arial" panose="020B0604020202020204" pitchFamily="34" charset="0"/>
              <a:buNone/>
            </a:pPr>
            <a:r>
              <a:rPr lang="en-US" altLang="zh-CN" sz="1400" dirty="0"/>
              <a:t>B</a:t>
            </a:r>
            <a:r>
              <a:rPr lang="en-US" altLang="zh-CN" sz="1400" baseline="-25000" dirty="0"/>
              <a:t>r</a:t>
            </a:r>
            <a:r>
              <a:rPr lang="zh-CN" altLang="en-US" sz="1400" baseline="-25000" dirty="0"/>
              <a:t>：</a:t>
            </a:r>
            <a:r>
              <a:rPr lang="zh-CN" altLang="en-US" sz="1400" dirty="0"/>
              <a:t>第</a:t>
            </a:r>
            <a:r>
              <a:rPr lang="en-US" altLang="zh-CN" sz="1400" dirty="0"/>
              <a:t>t</a:t>
            </a:r>
            <a:r>
              <a:rPr lang="zh-CN" altLang="en-US" sz="1400" dirty="0"/>
              <a:t>年企业留利</a:t>
            </a:r>
          </a:p>
        </p:txBody>
      </p:sp>
    </p:spTree>
    <p:custDataLst>
      <p:tags r:id="rId1"/>
    </p:custDataLst>
    <p:extLst>
      <p:ext uri="{BB962C8B-B14F-4D97-AF65-F5344CB8AC3E}">
        <p14:creationId xmlns:p14="http://schemas.microsoft.com/office/powerpoint/2010/main" val="318822509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endParaRPr lang="en-US" altLang="zh-CN" dirty="0" smtClean="0">
              <a:ea typeface="楷体_GB2312" pitchFamily="49" charset="-122"/>
            </a:endParaRPr>
          </a:p>
          <a:p>
            <a:pPr>
              <a:spcBef>
                <a:spcPct val="50000"/>
              </a:spcBef>
            </a:pPr>
            <a:endParaRPr lang="en-US" altLang="zh-CN" dirty="0">
              <a:ea typeface="楷体_GB2312" pitchFamily="49" charset="-122"/>
            </a:endParaRPr>
          </a:p>
          <a:p>
            <a:pPr>
              <a:spcBef>
                <a:spcPct val="50000"/>
              </a:spcBef>
            </a:pPr>
            <a:r>
              <a:rPr lang="en-US" altLang="zh-CN" dirty="0" smtClean="0">
                <a:ea typeface="楷体_GB2312" pitchFamily="49" charset="-122"/>
              </a:rPr>
              <a:t>3</a:t>
            </a:r>
            <a:r>
              <a:rPr lang="en-US" altLang="zh-CN" dirty="0">
                <a:ea typeface="楷体_GB2312" pitchFamily="49" charset="-122"/>
              </a:rPr>
              <a:t>.</a:t>
            </a:r>
            <a:r>
              <a:rPr lang="zh-CN" altLang="en-US" dirty="0">
                <a:ea typeface="楷体_GB2312" pitchFamily="49" charset="-122"/>
              </a:rPr>
              <a:t>判别准则</a:t>
            </a:r>
          </a:p>
          <a:p>
            <a:pPr>
              <a:spcBef>
                <a:spcPct val="50000"/>
              </a:spcBef>
            </a:pPr>
            <a:r>
              <a:rPr lang="zh-CN" altLang="en-US" dirty="0">
                <a:ea typeface="楷体_GB2312" pitchFamily="49" charset="-122"/>
              </a:rPr>
              <a:t>     </a:t>
            </a:r>
            <a:r>
              <a:rPr lang="zh-CN" altLang="en-US" dirty="0">
                <a:solidFill>
                  <a:srgbClr val="FF3300"/>
                </a:solidFill>
                <a:ea typeface="楷体_GB2312" pitchFamily="49" charset="-122"/>
              </a:rPr>
              <a:t>借款偿还期满足贷款机构的要求期限</a:t>
            </a:r>
            <a:r>
              <a:rPr lang="zh-CN" altLang="en-US" dirty="0">
                <a:ea typeface="楷体_GB2312" pitchFamily="49" charset="-122"/>
              </a:rPr>
              <a:t>时，即认为项目是有借款偿债能力的</a:t>
            </a:r>
            <a:r>
              <a:rPr lang="zh-CN" altLang="en-US" dirty="0" smtClean="0">
                <a:ea typeface="楷体_GB2312" pitchFamily="49" charset="-122"/>
              </a:rPr>
              <a:t>。</a:t>
            </a:r>
            <a:endParaRPr lang="en-US" altLang="zh-CN" dirty="0" smtClean="0">
              <a:ea typeface="楷体_GB2312" pitchFamily="49" charset="-122"/>
            </a:endParaRPr>
          </a:p>
          <a:p>
            <a:pPr>
              <a:spcBef>
                <a:spcPct val="50000"/>
              </a:spcBef>
            </a:pPr>
            <a:endParaRPr lang="en-US" altLang="zh-CN" dirty="0">
              <a:ea typeface="楷体_GB2312" pitchFamily="49" charset="-122"/>
            </a:endParaRPr>
          </a:p>
          <a:p>
            <a:pPr>
              <a:lnSpc>
                <a:spcPct val="130000"/>
              </a:lnSpc>
            </a:pPr>
            <a:r>
              <a:rPr lang="zh-CN" altLang="en-US" dirty="0">
                <a:latin typeface="楷体_GB2312" pitchFamily="49" charset="-122"/>
                <a:ea typeface="楷体_GB2312" pitchFamily="49" charset="-122"/>
              </a:rPr>
              <a:t>适用范围</a:t>
            </a:r>
          </a:p>
          <a:p>
            <a:pPr>
              <a:lnSpc>
                <a:spcPct val="130000"/>
              </a:lnSpc>
            </a:pPr>
            <a:r>
              <a:rPr lang="zh-CN" altLang="en-US" dirty="0">
                <a:latin typeface="楷体_GB2312" pitchFamily="49" charset="-122"/>
                <a:ea typeface="楷体_GB2312" pitchFamily="49" charset="-122"/>
              </a:rPr>
              <a:t>借款偿还期指标</a:t>
            </a:r>
            <a:r>
              <a:rPr lang="zh-CN" altLang="en-US" b="1" dirty="0">
                <a:solidFill>
                  <a:srgbClr val="FF3300"/>
                </a:solidFill>
                <a:latin typeface="楷体_GB2312" pitchFamily="49" charset="-122"/>
                <a:ea typeface="楷体_GB2312" pitchFamily="49" charset="-122"/>
              </a:rPr>
              <a:t>适用于那些不预先给定借款偿还期限</a:t>
            </a:r>
            <a:r>
              <a:rPr lang="zh-CN" altLang="en-US" dirty="0">
                <a:solidFill>
                  <a:srgbClr val="FF3300"/>
                </a:solidFill>
                <a:latin typeface="楷体_GB2312" pitchFamily="49" charset="-122"/>
                <a:ea typeface="楷体_GB2312" pitchFamily="49" charset="-122"/>
              </a:rPr>
              <a:t>，且</a:t>
            </a:r>
            <a:r>
              <a:rPr lang="zh-CN" altLang="en-US" b="1" dirty="0">
                <a:solidFill>
                  <a:srgbClr val="FF3300"/>
                </a:solidFill>
                <a:latin typeface="楷体_GB2312" pitchFamily="49" charset="-122"/>
                <a:ea typeface="楷体_GB2312" pitchFamily="49" charset="-122"/>
              </a:rPr>
              <a:t>按最大偿还能力计算还本付息的项目</a:t>
            </a:r>
            <a:r>
              <a:rPr lang="zh-CN" altLang="en-US" dirty="0">
                <a:latin typeface="楷体_GB2312" pitchFamily="49" charset="-122"/>
                <a:ea typeface="楷体_GB2312" pitchFamily="49" charset="-122"/>
              </a:rPr>
              <a:t>；它不适用于那些预先给定借款偿还期的项目。</a:t>
            </a:r>
          </a:p>
          <a:p>
            <a:pPr>
              <a:spcBef>
                <a:spcPct val="50000"/>
              </a:spcBef>
            </a:pPr>
            <a:endParaRPr lang="zh-CN" altLang="en-US" dirty="0">
              <a:ea typeface="楷体_GB2312" pitchFamily="49" charset="-122"/>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借款偿还期</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7475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485" y="763203"/>
            <a:ext cx="2989680" cy="99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7882553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（二）利息备付率（</a:t>
            </a:r>
            <a:r>
              <a:rPr lang="en-US" altLang="zh-CN" sz="3200" b="1" dirty="0">
                <a:solidFill>
                  <a:srgbClr val="FFFF00"/>
                </a:solidFill>
              </a:rPr>
              <a:t>ICR</a:t>
            </a:r>
            <a:r>
              <a:rPr lang="zh-CN" altLang="en-US" sz="3200" b="1" dirty="0">
                <a:solidFill>
                  <a:srgbClr val="FFFF00"/>
                </a:solidFill>
              </a:rPr>
              <a:t>）</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利息备付率也称已获利息倍数，指技术方案在借款偿还期内各年可用于支付利息的息税前利润（</a:t>
            </a:r>
            <a:r>
              <a:rPr lang="en-US" altLang="zh-CN" dirty="0">
                <a:solidFill>
                  <a:schemeClr val="bg1"/>
                </a:solidFill>
                <a:latin typeface="微软雅黑" panose="020B0503020204020204" pitchFamily="34" charset="-122"/>
                <a:ea typeface="微软雅黑" panose="020B0503020204020204" pitchFamily="34" charset="-122"/>
              </a:rPr>
              <a:t>EBIT</a:t>
            </a:r>
            <a:r>
              <a:rPr lang="zh-CN" altLang="en-US" dirty="0">
                <a:solidFill>
                  <a:schemeClr val="bg1"/>
                </a:solidFill>
                <a:latin typeface="微软雅黑" panose="020B0503020204020204" pitchFamily="34" charset="-122"/>
                <a:ea typeface="微软雅黑" panose="020B0503020204020204" pitchFamily="34" charset="-122"/>
              </a:rPr>
              <a:t>）与当期应付利息（</a:t>
            </a:r>
            <a:r>
              <a:rPr lang="en-US" altLang="zh-CN" dirty="0">
                <a:solidFill>
                  <a:schemeClr val="bg1"/>
                </a:solidFill>
                <a:latin typeface="微软雅黑" panose="020B0503020204020204" pitchFamily="34" charset="-122"/>
                <a:ea typeface="微软雅黑" panose="020B0503020204020204" pitchFamily="34" charset="-122"/>
              </a:rPr>
              <a:t>PI</a:t>
            </a:r>
            <a:r>
              <a:rPr lang="zh-CN" altLang="en-US" dirty="0">
                <a:solidFill>
                  <a:schemeClr val="bg1"/>
                </a:solidFill>
                <a:latin typeface="微软雅黑" panose="020B0503020204020204" pitchFamily="34" charset="-122"/>
                <a:ea typeface="微软雅黑" panose="020B0503020204020204" pitchFamily="34" charset="-122"/>
              </a:rPr>
              <a:t>）的比值。 </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5" name="对象 547842"/>
          <p:cNvGraphicFramePr>
            <a:graphicFrameLocks/>
          </p:cNvGraphicFramePr>
          <p:nvPr>
            <p:extLst>
              <p:ext uri="{D42A27DB-BD31-4B8C-83A1-F6EECF244321}">
                <p14:modId xmlns:p14="http://schemas.microsoft.com/office/powerpoint/2010/main" val="105520258"/>
              </p:ext>
            </p:extLst>
          </p:nvPr>
        </p:nvGraphicFramePr>
        <p:xfrm>
          <a:off x="3209775" y="2850265"/>
          <a:ext cx="2125662" cy="909637"/>
        </p:xfrm>
        <a:graphic>
          <a:graphicData uri="http://schemas.openxmlformats.org/presentationml/2006/ole">
            <mc:AlternateContent xmlns:mc="http://schemas.openxmlformats.org/markup-compatibility/2006">
              <mc:Choice xmlns:v="urn:schemas-microsoft-com:vml" Requires="v">
                <p:oleObj spid="_x0000_s12297" r:id="rId7" imgW="825142" imgH="393529" progId="Equation.3">
                  <p:embed/>
                </p:oleObj>
              </mc:Choice>
              <mc:Fallback>
                <p:oleObj r:id="rId7" imgW="825142" imgH="39352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775" y="2850265"/>
                        <a:ext cx="2125662"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2171701859"/>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en-US" altLang="zh-CN" sz="3200" b="1" dirty="0">
                <a:solidFill>
                  <a:srgbClr val="FFFF00"/>
                </a:solidFill>
              </a:rPr>
              <a:t>2</a:t>
            </a:r>
            <a:r>
              <a:rPr lang="zh-CN" altLang="en-US" sz="3200" b="1" dirty="0">
                <a:solidFill>
                  <a:srgbClr val="FFFF00"/>
                </a:solidFill>
              </a:rPr>
              <a:t>、判别准则</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361637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利息备付率应分年计算，它从付息资金来源的充裕性角度反映项目偿付债务利息的能力，表示使用项目税息前利润偿付利息的保证倍率。</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对于正常经营的项目，利息备付率应当大于</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，并结合债权人的要求确定。 </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a:spcBef>
                <a:spcPct val="0"/>
              </a:spcBef>
            </a:pPr>
            <a:r>
              <a:rPr lang="zh-CN" altLang="en-US" sz="2000" dirty="0" smtClean="0">
                <a:solidFill>
                  <a:srgbClr val="FF3300"/>
                </a:solidFill>
              </a:rPr>
              <a:t>           一般</a:t>
            </a:r>
            <a:r>
              <a:rPr lang="zh-CN" altLang="en-US" sz="2000" dirty="0">
                <a:solidFill>
                  <a:srgbClr val="FF3300"/>
                </a:solidFill>
              </a:rPr>
              <a:t>情况下，利息备付率不宜低于</a:t>
            </a:r>
            <a:r>
              <a:rPr lang="en-US" altLang="zh-CN" sz="2000" dirty="0">
                <a:solidFill>
                  <a:srgbClr val="FF3300"/>
                </a:solidFill>
              </a:rPr>
              <a:t>2</a:t>
            </a:r>
            <a:r>
              <a:rPr lang="zh-CN" altLang="en-US" sz="2000" dirty="0">
                <a:solidFill>
                  <a:srgbClr val="FF3300"/>
                </a:solidFill>
              </a:rPr>
              <a:t>，</a:t>
            </a:r>
          </a:p>
          <a:p>
            <a:pPr>
              <a:spcBef>
                <a:spcPct val="0"/>
              </a:spcBef>
            </a:pPr>
            <a:r>
              <a:rPr lang="zh-CN" altLang="en-US" sz="2000" dirty="0" smtClean="0">
                <a:solidFill>
                  <a:srgbClr val="FF3300"/>
                </a:solidFill>
              </a:rPr>
              <a:t>           并</a:t>
            </a:r>
            <a:r>
              <a:rPr lang="zh-CN" altLang="en-US" sz="2000" dirty="0">
                <a:solidFill>
                  <a:srgbClr val="FF3300"/>
                </a:solidFill>
              </a:rPr>
              <a:t>与其他同类企业比较来分析本企业的指标水平</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33546354"/>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dirty="0">
                <a:solidFill>
                  <a:srgbClr val="FFFF00"/>
                </a:solidFill>
              </a:rPr>
              <a:t>偿债备付率（</a:t>
            </a:r>
            <a:r>
              <a:rPr lang="en-US" altLang="zh-CN" sz="3200" b="1" dirty="0">
                <a:solidFill>
                  <a:srgbClr val="FFFF00"/>
                </a:solidFill>
              </a:rPr>
              <a:t>DSCR</a:t>
            </a:r>
            <a:r>
              <a:rPr lang="zh-CN" altLang="en-US" sz="3200" b="1" dirty="0">
                <a:solidFill>
                  <a:srgbClr val="FFFF00"/>
                </a:solidFill>
              </a:rPr>
              <a:t>）</a:t>
            </a: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概念</a:t>
            </a: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偿债</a:t>
            </a:r>
            <a:r>
              <a:rPr lang="zh-CN" altLang="en-US" dirty="0">
                <a:solidFill>
                  <a:schemeClr val="bg1"/>
                </a:solidFill>
                <a:latin typeface="微软雅黑" panose="020B0503020204020204" pitchFamily="34" charset="-122"/>
                <a:ea typeface="微软雅黑" panose="020B0503020204020204" pitchFamily="34" charset="-122"/>
              </a:rPr>
              <a:t>备付率指项目在借款偿还期内，各年可用于还本付息的资金（</a:t>
            </a:r>
            <a:r>
              <a:rPr lang="en-US" altLang="zh-CN" dirty="0">
                <a:solidFill>
                  <a:schemeClr val="bg1"/>
                </a:solidFill>
                <a:latin typeface="微软雅黑" panose="020B0503020204020204" pitchFamily="34" charset="-122"/>
                <a:ea typeface="微软雅黑" panose="020B0503020204020204" pitchFamily="34" charset="-122"/>
              </a:rPr>
              <a:t>EBITDA</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TAX</a:t>
            </a:r>
            <a:r>
              <a:rPr lang="zh-CN" altLang="en-US" dirty="0">
                <a:solidFill>
                  <a:schemeClr val="bg1"/>
                </a:solidFill>
                <a:latin typeface="微软雅黑" panose="020B0503020204020204" pitchFamily="34" charset="-122"/>
                <a:ea typeface="微软雅黑" panose="020B0503020204020204" pitchFamily="34" charset="-122"/>
              </a:rPr>
              <a:t>）与当期应还本付息金额（</a:t>
            </a:r>
            <a:r>
              <a:rPr lang="en-US" altLang="zh-CN" dirty="0">
                <a:solidFill>
                  <a:schemeClr val="bg1"/>
                </a:solidFill>
                <a:latin typeface="微软雅黑" panose="020B0503020204020204" pitchFamily="34" charset="-122"/>
                <a:ea typeface="微软雅黑" panose="020B0503020204020204" pitchFamily="34" charset="-122"/>
              </a:rPr>
              <a:t>PD</a:t>
            </a:r>
            <a:r>
              <a:rPr lang="zh-CN" altLang="en-US" dirty="0">
                <a:solidFill>
                  <a:schemeClr val="bg1"/>
                </a:solidFill>
                <a:latin typeface="微软雅黑" panose="020B0503020204020204" pitchFamily="34" charset="-122"/>
                <a:ea typeface="微软雅黑" panose="020B0503020204020204" pitchFamily="34" charset="-122"/>
              </a:rPr>
              <a:t>）的比值。 </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式中  </a:t>
            </a:r>
            <a:r>
              <a:rPr lang="en-US" altLang="zh-CN" dirty="0">
                <a:solidFill>
                  <a:schemeClr val="bg1"/>
                </a:solidFill>
                <a:latin typeface="微软雅黑" panose="020B0503020204020204" pitchFamily="34" charset="-122"/>
                <a:ea typeface="微软雅黑" panose="020B0503020204020204" pitchFamily="34" charset="-122"/>
              </a:rPr>
              <a:t>EBITDA——</a:t>
            </a:r>
            <a:r>
              <a:rPr lang="zh-CN" altLang="en-US" dirty="0">
                <a:solidFill>
                  <a:schemeClr val="bg1"/>
                </a:solidFill>
                <a:latin typeface="微软雅黑" panose="020B0503020204020204" pitchFamily="34" charset="-122"/>
                <a:ea typeface="微软雅黑" panose="020B0503020204020204" pitchFamily="34" charset="-122"/>
              </a:rPr>
              <a:t>息税前利润加折旧和摊销；</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TAX ——</a:t>
            </a:r>
            <a:r>
              <a:rPr lang="zh-CN" altLang="en-US" dirty="0">
                <a:solidFill>
                  <a:schemeClr val="bg1"/>
                </a:solidFill>
                <a:latin typeface="微软雅黑" panose="020B0503020204020204" pitchFamily="34" charset="-122"/>
                <a:ea typeface="微软雅黑" panose="020B0503020204020204" pitchFamily="34" charset="-122"/>
              </a:rPr>
              <a:t>企业所得税；</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PD——</a:t>
            </a:r>
            <a:r>
              <a:rPr lang="zh-CN" altLang="en-US" dirty="0">
                <a:solidFill>
                  <a:schemeClr val="bg1"/>
                </a:solidFill>
                <a:latin typeface="微软雅黑" panose="020B0503020204020204" pitchFamily="34" charset="-122"/>
                <a:ea typeface="微软雅黑" panose="020B0503020204020204" pitchFamily="34" charset="-122"/>
              </a:rPr>
              <a:t>应还本付息的金额。</a:t>
            </a:r>
          </a:p>
        </p:txBody>
      </p:sp>
      <p:graphicFrame>
        <p:nvGraphicFramePr>
          <p:cNvPr id="15" name="对象 549891"/>
          <p:cNvGraphicFramePr>
            <a:graphicFrameLocks/>
          </p:cNvGraphicFramePr>
          <p:nvPr>
            <p:extLst>
              <p:ext uri="{D42A27DB-BD31-4B8C-83A1-F6EECF244321}">
                <p14:modId xmlns:p14="http://schemas.microsoft.com/office/powerpoint/2010/main" val="4194261500"/>
              </p:ext>
            </p:extLst>
          </p:nvPr>
        </p:nvGraphicFramePr>
        <p:xfrm>
          <a:off x="2819477" y="2754267"/>
          <a:ext cx="3779837" cy="801687"/>
        </p:xfrm>
        <a:graphic>
          <a:graphicData uri="http://schemas.openxmlformats.org/presentationml/2006/ole">
            <mc:AlternateContent xmlns:mc="http://schemas.openxmlformats.org/markup-compatibility/2006">
              <mc:Choice xmlns:v="urn:schemas-microsoft-com:vml" Requires="v">
                <p:oleObj spid="_x0000_s13316" r:id="rId7" imgW="1523339" imgH="406224" progId="Equation.3">
                  <p:embed/>
                </p:oleObj>
              </mc:Choice>
              <mc:Fallback>
                <p:oleObj r:id="rId7" imgW="1523339" imgH="40622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77" y="2754267"/>
                        <a:ext cx="3779837"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4236952194"/>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701066" y="410782"/>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933840" y="681762"/>
            <a:ext cx="6971694" cy="584775"/>
          </a:xfrm>
          <a:prstGeom prst="rect">
            <a:avLst/>
          </a:prstGeom>
        </p:spPr>
        <p:txBody>
          <a:bodyPr wrap="square">
            <a:spAutoFit/>
          </a:bodyPr>
          <a:lstStyle/>
          <a:p>
            <a:pPr algn="just"/>
            <a:r>
              <a:rPr lang="zh-CN" altLang="en-US" sz="3200" b="1">
                <a:solidFill>
                  <a:srgbClr val="FFFF00"/>
                </a:solidFill>
              </a:rPr>
              <a:t>判别准则</a:t>
            </a:r>
            <a:endParaRPr lang="zh-CN" altLang="en-US" sz="3200" b="1" dirty="0">
              <a:solidFill>
                <a:srgbClr val="FFFF00"/>
              </a:solidFill>
            </a:endParaRPr>
          </a:p>
        </p:txBody>
      </p:sp>
      <p:sp>
        <p:nvSpPr>
          <p:cNvPr id="3" name="矩形 2"/>
          <p:cNvSpPr/>
          <p:nvPr/>
        </p:nvSpPr>
        <p:spPr>
          <a:xfrm>
            <a:off x="484742" y="1509502"/>
            <a:ext cx="7387865" cy="45890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85274" y="1405509"/>
            <a:ext cx="6574665" cy="253640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偿债备付率应分年计算，它表示可用于还本付息的资金偿还借款本息的保证倍率。</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正常情况应当大于</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，并结合债权人的要求确定。</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当指标小于</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时，表示当年资金来源不足以偿付当期债务，需要通过短期借款偿付已到期债务。</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文本框 550916"/>
          <p:cNvSpPr txBox="1">
            <a:spLocks noChangeArrowheads="1"/>
          </p:cNvSpPr>
          <p:nvPr/>
        </p:nvSpPr>
        <p:spPr bwMode="auto">
          <a:xfrm>
            <a:off x="2010707" y="3786345"/>
            <a:ext cx="4503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FF3300"/>
                </a:solidFill>
              </a:rPr>
              <a:t>一般情况下，不宜低于</a:t>
            </a:r>
            <a:r>
              <a:rPr lang="en-US" altLang="zh-CN" sz="2800" dirty="0">
                <a:solidFill>
                  <a:srgbClr val="FF3300"/>
                </a:solidFill>
              </a:rPr>
              <a:t>1.3</a:t>
            </a:r>
          </a:p>
        </p:txBody>
      </p:sp>
    </p:spTree>
    <p:custDataLst>
      <p:tags r:id="rId1"/>
    </p:custDataLst>
    <p:extLst>
      <p:ext uri="{BB962C8B-B14F-4D97-AF65-F5344CB8AC3E}">
        <p14:creationId xmlns:p14="http://schemas.microsoft.com/office/powerpoint/2010/main" val="31054930"/>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xmlns=""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感谢聆听！</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en-US" altLang="zh-CN" sz="3200" b="1" dirty="0" smtClean="0">
                <a:solidFill>
                  <a:srgbClr val="FFFF00"/>
                </a:solidFill>
              </a:rPr>
              <a:t>1.</a:t>
            </a:r>
            <a:r>
              <a:rPr lang="zh-CN" altLang="en-US" sz="3200" b="1" dirty="0" smtClean="0">
                <a:solidFill>
                  <a:srgbClr val="FFFF00"/>
                </a:solidFill>
              </a:rPr>
              <a:t>盈利能力 </a:t>
            </a:r>
            <a:endParaRPr lang="zh-CN" altLang="en-US" sz="3200" b="1" dirty="0">
              <a:solidFill>
                <a:srgbClr val="FFFF00"/>
              </a:solidFill>
            </a:endParaRPr>
          </a:p>
        </p:txBody>
      </p:sp>
      <p:sp>
        <p:nvSpPr>
          <p:cNvPr id="15" name="矩形 14"/>
          <p:cNvSpPr/>
          <p:nvPr/>
        </p:nvSpPr>
        <p:spPr>
          <a:xfrm>
            <a:off x="642746" y="1461899"/>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项目的盈利能力是指分析和测算建设项目计算期的盈利能力和盈利水平。</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主要分析指标包括方案</a:t>
            </a:r>
            <a:r>
              <a:rPr lang="zh-CN" altLang="en-US" b="1" dirty="0">
                <a:solidFill>
                  <a:srgbClr val="92D050"/>
                </a:solidFill>
                <a:latin typeface="微软雅黑" panose="020B0503020204020204" pitchFamily="34" charset="-122"/>
                <a:ea typeface="微软雅黑" panose="020B0503020204020204" pitchFamily="34" charset="-122"/>
              </a:rPr>
              <a:t>投资财务内部收益率和财务净现值</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资本金财务内部收益率</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静态投资回收期</a:t>
            </a:r>
            <a:r>
              <a:rPr lang="zh-CN" altLang="en-US" dirty="0">
                <a:solidFill>
                  <a:schemeClr val="bg1"/>
                </a:solidFill>
                <a:latin typeface="微软雅黑" panose="020B0503020204020204" pitchFamily="34" charset="-122"/>
                <a:ea typeface="微软雅黑" panose="020B0503020204020204" pitchFamily="34" charset="-122"/>
              </a:rPr>
              <a:t>、</a:t>
            </a:r>
            <a:r>
              <a:rPr lang="zh-CN" altLang="en-US" b="1" dirty="0">
                <a:solidFill>
                  <a:srgbClr val="92D050"/>
                </a:solidFill>
                <a:latin typeface="微软雅黑" panose="020B0503020204020204" pitchFamily="34" charset="-122"/>
                <a:ea typeface="微软雅黑" panose="020B0503020204020204" pitchFamily="34" charset="-122"/>
              </a:rPr>
              <a:t>总投资收益率和资本金净利润率</a:t>
            </a:r>
            <a:r>
              <a:rPr lang="zh-CN" altLang="en-US" dirty="0">
                <a:solidFill>
                  <a:schemeClr val="bg1"/>
                </a:solidFill>
                <a:latin typeface="微软雅黑" panose="020B0503020204020204" pitchFamily="34" charset="-122"/>
                <a:ea typeface="微软雅黑" panose="020B0503020204020204" pitchFamily="34" charset="-122"/>
              </a:rPr>
              <a:t>等，可根据技术方案的特点及财务分析的目的和要求等选用</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3465226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1077218"/>
          </a:xfrm>
          <a:prstGeom prst="rect">
            <a:avLst/>
          </a:prstGeom>
        </p:spPr>
        <p:txBody>
          <a:bodyPr wrap="square">
            <a:spAutoFit/>
          </a:bodyPr>
          <a:lstStyle/>
          <a:p>
            <a:pPr algn="just"/>
            <a:r>
              <a:rPr lang="en-US" altLang="zh-CN" sz="3200" b="1" dirty="0">
                <a:solidFill>
                  <a:srgbClr val="FFFF00"/>
                </a:solidFill>
              </a:rPr>
              <a:t>2</a:t>
            </a:r>
            <a:r>
              <a:rPr lang="en-US" altLang="zh-CN" sz="3200" b="1" dirty="0" smtClean="0">
                <a:solidFill>
                  <a:srgbClr val="FFFF00"/>
                </a:solidFill>
              </a:rPr>
              <a:t>. </a:t>
            </a:r>
            <a:r>
              <a:rPr lang="zh-CN" altLang="en-US" sz="3200" b="1" dirty="0" smtClean="0">
                <a:solidFill>
                  <a:srgbClr val="FFFF00"/>
                </a:solidFill>
              </a:rPr>
              <a:t>偿债</a:t>
            </a:r>
            <a:r>
              <a:rPr lang="zh-CN" altLang="en-US" sz="3200" b="1" dirty="0">
                <a:solidFill>
                  <a:srgbClr val="FFFF00"/>
                </a:solidFill>
              </a:rPr>
              <a:t>能力</a:t>
            </a:r>
          </a:p>
          <a:p>
            <a:pPr algn="just"/>
            <a:endParaRPr lang="zh-CN" altLang="en-US" sz="3200" b="1" dirty="0">
              <a:solidFill>
                <a:srgbClr val="FFFF00"/>
              </a:solidFill>
            </a:endParaRPr>
          </a:p>
        </p:txBody>
      </p:sp>
      <p:sp>
        <p:nvSpPr>
          <p:cNvPr id="15" name="矩形 14"/>
          <p:cNvSpPr/>
          <p:nvPr/>
        </p:nvSpPr>
        <p:spPr>
          <a:xfrm>
            <a:off x="642746" y="1461899"/>
            <a:ext cx="65746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项目偿债能力是指分析和判断财务主体的偿债能力，其主要指标包括利息备付率、偿债备付率和资产负债率</a:t>
            </a:r>
            <a:r>
              <a:rPr lang="zh-CN" altLang="en-US" dirty="0" smtClean="0">
                <a:solidFill>
                  <a:schemeClr val="bg1"/>
                </a:solidFill>
                <a:latin typeface="微软雅黑" panose="020B0503020204020204" pitchFamily="34" charset="-122"/>
                <a:ea typeface="微软雅黑" panose="020B0503020204020204" pitchFamily="34" charset="-122"/>
              </a:rPr>
              <a:t>等。</a:t>
            </a: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0253130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1077218"/>
          </a:xfrm>
          <a:prstGeom prst="rect">
            <a:avLst/>
          </a:prstGeom>
        </p:spPr>
        <p:txBody>
          <a:bodyPr wrap="square">
            <a:spAutoFit/>
          </a:bodyPr>
          <a:lstStyle/>
          <a:p>
            <a:pPr algn="just"/>
            <a:r>
              <a:rPr lang="en-US" altLang="zh-CN" sz="3200" b="1" dirty="0" smtClean="0">
                <a:solidFill>
                  <a:srgbClr val="FFFF00"/>
                </a:solidFill>
              </a:rPr>
              <a:t>3. </a:t>
            </a:r>
            <a:r>
              <a:rPr lang="zh-CN" altLang="en-US" sz="3200" b="1" dirty="0" smtClean="0">
                <a:solidFill>
                  <a:srgbClr val="FFFF00"/>
                </a:solidFill>
              </a:rPr>
              <a:t>财务</a:t>
            </a:r>
            <a:r>
              <a:rPr lang="zh-CN" altLang="en-US" sz="3200" b="1" dirty="0">
                <a:solidFill>
                  <a:srgbClr val="FFFF00"/>
                </a:solidFill>
              </a:rPr>
              <a:t>生存能力</a:t>
            </a:r>
          </a:p>
          <a:p>
            <a:pPr algn="just"/>
            <a:endParaRPr lang="zh-CN" altLang="en-US" sz="3200" b="1" dirty="0">
              <a:solidFill>
                <a:srgbClr val="FFFF00"/>
              </a:solidFill>
            </a:endParaRPr>
          </a:p>
        </p:txBody>
      </p:sp>
      <p:sp>
        <p:nvSpPr>
          <p:cNvPr id="15" name="矩形 14"/>
          <p:cNvSpPr/>
          <p:nvPr/>
        </p:nvSpPr>
        <p:spPr>
          <a:xfrm>
            <a:off x="642746" y="1461899"/>
            <a:ext cx="65746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也称资金平衡分析，分析技术方案是否有足够的净现金流量维持正常运营，以实现财务可持续性。</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财务可持续性：首先体现在有足够大的经营活动净现金流量。 其次各年累计盈余资金不应出现负值。若出现负值，应进行短期借款，同时分析该短期借款的年份长短和数额大小，进一步判断技术方案的财务生存能力。</a:t>
            </a: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6722795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smtClean="0">
                <a:solidFill>
                  <a:srgbClr val="FFFF00"/>
                </a:solidFill>
              </a:rPr>
              <a:t> </a:t>
            </a:r>
            <a:endParaRPr lang="zh-CN" altLang="en-US" sz="3200" b="1" dirty="0">
              <a:solidFill>
                <a:srgbClr val="FFFF00"/>
              </a:solidFill>
            </a:endParaRPr>
          </a:p>
        </p:txBody>
      </p:sp>
      <p:sp>
        <p:nvSpPr>
          <p:cNvPr id="15" name="矩形 14"/>
          <p:cNvSpPr/>
          <p:nvPr/>
        </p:nvSpPr>
        <p:spPr>
          <a:xfrm>
            <a:off x="642746" y="1461899"/>
            <a:ext cx="6574665" cy="253640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经营性方案</a:t>
            </a:r>
            <a:r>
              <a:rPr lang="zh-CN" altLang="en-US" dirty="0">
                <a:solidFill>
                  <a:schemeClr val="bg1"/>
                </a:solidFill>
                <a:latin typeface="微软雅黑" panose="020B0503020204020204" pitchFamily="34" charset="-122"/>
                <a:ea typeface="微软雅黑" panose="020B0503020204020204" pitchFamily="34" charset="-122"/>
              </a:rPr>
              <a:t>主要分析：技术方案的盈利能力、偿债能力和财务生存能力。</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非经营性方案</a:t>
            </a:r>
            <a:r>
              <a:rPr lang="zh-CN" altLang="en-US" dirty="0">
                <a:solidFill>
                  <a:schemeClr val="bg1"/>
                </a:solidFill>
                <a:latin typeface="微软雅黑" panose="020B0503020204020204" pitchFamily="34" charset="-122"/>
                <a:ea typeface="微软雅黑" panose="020B0503020204020204" pitchFamily="34" charset="-122"/>
              </a:rPr>
              <a:t>应主要分析：拟定技术方案的财务生存能力。</a:t>
            </a:r>
          </a:p>
          <a:p>
            <a:pPr lvl="1">
              <a:lnSpc>
                <a:spcPct val="150000"/>
              </a:lnSpc>
              <a:buClr>
                <a:srgbClr val="FFFF00"/>
              </a:buClr>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2796894"/>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6.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3565</Words>
  <Application>Microsoft Office PowerPoint</Application>
  <PresentationFormat>全屏显示(16:9)</PresentationFormat>
  <Paragraphs>390</Paragraphs>
  <Slides>58</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1" baseType="lpstr">
      <vt:lpstr>Microsoft Yahei</vt:lpstr>
      <vt:lpstr>楷体_GB2312</vt:lpstr>
      <vt:lpstr>宋体</vt:lpstr>
      <vt:lpstr>微软雅黑</vt:lpstr>
      <vt:lpstr>Arial</vt:lpstr>
      <vt:lpstr>Calibri</vt:lpstr>
      <vt:lpstr>Cambria Math</vt:lpstr>
      <vt:lpstr>Courier New</vt:lpstr>
      <vt:lpstr>Times New Roman</vt:lpstr>
      <vt:lpstr>Wingdings</vt:lpstr>
      <vt:lpstr>Office 主题​​</vt:lpstr>
      <vt:lpstr>Microsoft 公式 3.0</vt:lpstr>
      <vt:lpstr>Microsoft Equation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442</cp:revision>
  <dcterms:created xsi:type="dcterms:W3CDTF">2019-06-19T02:08:00Z</dcterms:created>
  <dcterms:modified xsi:type="dcterms:W3CDTF">2021-09-29T03:51:35Z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